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2"/>
  </p:notesMasterIdLst>
  <p:handoutMasterIdLst>
    <p:handoutMasterId r:id="rId83"/>
  </p:handoutMasterIdLst>
  <p:sldIdLst>
    <p:sldId id="256" r:id="rId2"/>
    <p:sldId id="518" r:id="rId3"/>
    <p:sldId id="568" r:id="rId4"/>
    <p:sldId id="646" r:id="rId5"/>
    <p:sldId id="645" r:id="rId6"/>
    <p:sldId id="647" r:id="rId7"/>
    <p:sldId id="617" r:id="rId8"/>
    <p:sldId id="520" r:id="rId9"/>
    <p:sldId id="573" r:id="rId10"/>
    <p:sldId id="648" r:id="rId11"/>
    <p:sldId id="649" r:id="rId12"/>
    <p:sldId id="618"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50" r:id="rId40"/>
    <p:sldId id="578" r:id="rId41"/>
    <p:sldId id="599" r:id="rId42"/>
    <p:sldId id="616" r:id="rId43"/>
    <p:sldId id="580" r:id="rId44"/>
    <p:sldId id="581" r:id="rId45"/>
    <p:sldId id="600" r:id="rId46"/>
    <p:sldId id="602" r:id="rId47"/>
    <p:sldId id="585" r:id="rId48"/>
    <p:sldId id="603" r:id="rId49"/>
    <p:sldId id="586" r:id="rId50"/>
    <p:sldId id="587" r:id="rId51"/>
    <p:sldId id="588" r:id="rId52"/>
    <p:sldId id="673" r:id="rId53"/>
    <p:sldId id="590" r:id="rId54"/>
    <p:sldId id="651" r:id="rId55"/>
    <p:sldId id="664" r:id="rId56"/>
    <p:sldId id="652" r:id="rId57"/>
    <p:sldId id="653" r:id="rId58"/>
    <p:sldId id="654" r:id="rId59"/>
    <p:sldId id="655" r:id="rId60"/>
    <p:sldId id="656" r:id="rId61"/>
    <p:sldId id="665" r:id="rId62"/>
    <p:sldId id="666" r:id="rId63"/>
    <p:sldId id="658" r:id="rId64"/>
    <p:sldId id="661" r:id="rId65"/>
    <p:sldId id="662" r:id="rId66"/>
    <p:sldId id="591" r:id="rId67"/>
    <p:sldId id="539" r:id="rId68"/>
    <p:sldId id="562" r:id="rId69"/>
    <p:sldId id="541" r:id="rId70"/>
    <p:sldId id="563" r:id="rId71"/>
    <p:sldId id="544" r:id="rId72"/>
    <p:sldId id="671" r:id="rId73"/>
    <p:sldId id="672" r:id="rId74"/>
    <p:sldId id="667" r:id="rId75"/>
    <p:sldId id="668" r:id="rId76"/>
    <p:sldId id="669" r:id="rId77"/>
    <p:sldId id="670" r:id="rId78"/>
    <p:sldId id="556" r:id="rId79"/>
    <p:sldId id="557" r:id="rId80"/>
    <p:sldId id="409" r:id="rId81"/>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18623"/>
    <a:srgbClr val="9E7800"/>
    <a:srgbClr val="C49500"/>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p:restoredTop sz="95005" autoAdjust="0"/>
  </p:normalViewPr>
  <p:slideViewPr>
    <p:cSldViewPr>
      <p:cViewPr varScale="1">
        <p:scale>
          <a:sx n="104" d="100"/>
          <a:sy n="104" d="100"/>
        </p:scale>
        <p:origin x="108" y="29"/>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09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lIns="91427" tIns="45714" rIns="91427" bIns="45714"/>
          <a:lstStyle/>
          <a:p>
            <a:pPr>
              <a:defRPr/>
            </a:pPr>
            <a:fld id="{7DAEA246-AA45-9741-BAF0-58C69264CAE3}" type="slidenum">
              <a:rPr lang="en-US" smtClean="0"/>
              <a:pPr>
                <a:defRPr/>
              </a:pPr>
              <a:t>65</a:t>
            </a:fld>
            <a:endParaRPr lang="en-US"/>
          </a:p>
        </p:txBody>
      </p:sp>
    </p:spTree>
    <p:extLst>
      <p:ext uri="{BB962C8B-B14F-4D97-AF65-F5344CB8AC3E}">
        <p14:creationId xmlns:p14="http://schemas.microsoft.com/office/powerpoint/2010/main" val="890475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362200" y="547688"/>
            <a:ext cx="4876800" cy="2744787"/>
          </a:xfrm>
          <a:ln/>
        </p:spPr>
      </p:sp>
      <p:sp>
        <p:nvSpPr>
          <p:cNvPr id="77827"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362200" y="547688"/>
            <a:ext cx="4876800" cy="2744787"/>
          </a:xfrm>
          <a:ln/>
        </p:spPr>
      </p:sp>
      <p:sp>
        <p:nvSpPr>
          <p:cNvPr id="8397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362200" y="547688"/>
            <a:ext cx="4876800" cy="2744787"/>
          </a:xfrm>
          <a:ln/>
        </p:spPr>
      </p:sp>
      <p:sp>
        <p:nvSpPr>
          <p:cNvPr id="84995"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362200" y="547688"/>
            <a:ext cx="4876800" cy="2744787"/>
          </a:xfrm>
          <a:ln/>
        </p:spPr>
      </p:sp>
      <p:sp>
        <p:nvSpPr>
          <p:cNvPr id="921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2362200" y="547688"/>
            <a:ext cx="4876800" cy="2744787"/>
          </a:xfrm>
          <a:ln/>
        </p:spPr>
      </p:sp>
      <p:sp>
        <p:nvSpPr>
          <p:cNvPr id="67587" name="Notes Placeholder 2"/>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14082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1" y="4367930"/>
            <a:ext cx="6031583"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5647" tIns="46986" rIns="95647" bIns="46986"/>
          <a:lstStyle/>
          <a:p>
            <a:endParaRPr lang="en-US" dirty="0">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454025" y="588963"/>
            <a:ext cx="6105525"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404521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2362200" y="547688"/>
            <a:ext cx="4876800" cy="2744787"/>
          </a:xfrm>
          <a:ln/>
        </p:spPr>
      </p:sp>
      <p:sp>
        <p:nvSpPr>
          <p:cNvPr id="74755" name="Notes Placeholder 2"/>
          <p:cNvSpPr>
            <a:spLocks noGrp="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
        <p:nvSpPr>
          <p:cNvPr id="49155" name="Slide Number Placeholder 3"/>
          <p:cNvSpPr>
            <a:spLocks noGrp="1"/>
          </p:cNvSpPr>
          <p:nvPr>
            <p:ph type="sldNum" sz="quarter" idx="4294967295"/>
          </p:nvPr>
        </p:nvSpPr>
        <p:spPr bwMode="auto">
          <a:xfrm>
            <a:off x="3983040" y="8763002"/>
            <a:ext cx="3038475" cy="40957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1" rIns="91419" bIns="45711"/>
          <a:lstStyle>
            <a:lvl1pPr>
              <a:defRPr sz="2400" b="1">
                <a:solidFill>
                  <a:schemeClr val="tx1"/>
                </a:solidFill>
                <a:latin typeface="Comic Sans MS" charset="0"/>
                <a:ea typeface="ＭＳ Ｐゴシック" charset="0"/>
                <a:cs typeface="ＭＳ Ｐゴシック" charset="0"/>
              </a:defRPr>
            </a:lvl1pPr>
            <a:lvl2pPr marL="742789" indent="-285688">
              <a:defRPr sz="2400" b="1">
                <a:solidFill>
                  <a:schemeClr val="tx1"/>
                </a:solidFill>
                <a:latin typeface="Comic Sans MS" charset="0"/>
                <a:ea typeface="ＭＳ Ｐゴシック" charset="0"/>
              </a:defRPr>
            </a:lvl2pPr>
            <a:lvl3pPr marL="1142753" indent="-228550">
              <a:defRPr sz="2400" b="1">
                <a:solidFill>
                  <a:schemeClr val="tx1"/>
                </a:solidFill>
                <a:latin typeface="Comic Sans MS" charset="0"/>
                <a:ea typeface="ＭＳ Ｐゴシック" charset="0"/>
              </a:defRPr>
            </a:lvl3pPr>
            <a:lvl4pPr marL="1599854" indent="-228550">
              <a:defRPr sz="2400" b="1">
                <a:solidFill>
                  <a:schemeClr val="tx1"/>
                </a:solidFill>
                <a:latin typeface="Comic Sans MS" charset="0"/>
                <a:ea typeface="ＭＳ Ｐゴシック" charset="0"/>
              </a:defRPr>
            </a:lvl4pPr>
            <a:lvl5pPr marL="2056953" indent="-228550">
              <a:defRPr sz="2400" b="1">
                <a:solidFill>
                  <a:schemeClr val="tx1"/>
                </a:solidFill>
                <a:latin typeface="Comic Sans MS" charset="0"/>
                <a:ea typeface="ＭＳ Ｐゴシック" charset="0"/>
              </a:defRPr>
            </a:lvl5pPr>
            <a:lvl6pPr marL="2514054" indent="-228550" eaLnBrk="0" fontAlgn="base" hangingPunct="0">
              <a:spcBef>
                <a:spcPct val="0"/>
              </a:spcBef>
              <a:spcAft>
                <a:spcPct val="0"/>
              </a:spcAft>
              <a:defRPr sz="2400" b="1">
                <a:solidFill>
                  <a:schemeClr val="tx1"/>
                </a:solidFill>
                <a:latin typeface="Comic Sans MS" charset="0"/>
                <a:ea typeface="ＭＳ Ｐゴシック" charset="0"/>
              </a:defRPr>
            </a:lvl6pPr>
            <a:lvl7pPr marL="2971157" indent="-228550" eaLnBrk="0" fontAlgn="base" hangingPunct="0">
              <a:spcBef>
                <a:spcPct val="0"/>
              </a:spcBef>
              <a:spcAft>
                <a:spcPct val="0"/>
              </a:spcAft>
              <a:defRPr sz="2400" b="1">
                <a:solidFill>
                  <a:schemeClr val="tx1"/>
                </a:solidFill>
                <a:latin typeface="Comic Sans MS" charset="0"/>
                <a:ea typeface="ＭＳ Ｐゴシック" charset="0"/>
              </a:defRPr>
            </a:lvl7pPr>
            <a:lvl8pPr marL="3428257" indent="-228550" eaLnBrk="0" fontAlgn="base" hangingPunct="0">
              <a:spcBef>
                <a:spcPct val="0"/>
              </a:spcBef>
              <a:spcAft>
                <a:spcPct val="0"/>
              </a:spcAft>
              <a:defRPr sz="2400" b="1">
                <a:solidFill>
                  <a:schemeClr val="tx1"/>
                </a:solidFill>
                <a:latin typeface="Comic Sans MS" charset="0"/>
                <a:ea typeface="ＭＳ Ｐゴシック" charset="0"/>
              </a:defRPr>
            </a:lvl8pPr>
            <a:lvl9pPr marL="3885358" indent="-228550" eaLnBrk="0" fontAlgn="base" hangingPunct="0">
              <a:spcBef>
                <a:spcPct val="0"/>
              </a:spcBef>
              <a:spcAft>
                <a:spcPct val="0"/>
              </a:spcAft>
              <a:defRPr sz="2400" b="1">
                <a:solidFill>
                  <a:schemeClr val="tx1"/>
                </a:solidFill>
                <a:latin typeface="Comic Sans MS" charset="0"/>
                <a:ea typeface="ＭＳ Ｐゴシック" charset="0"/>
              </a:defRPr>
            </a:lvl9pPr>
          </a:lstStyle>
          <a:p>
            <a:fld id="{FCA468EE-B5DA-AC4E-AF81-7ECCEEA7E6F8}" type="slidenum">
              <a:rPr lang="en-US" sz="1800"/>
              <a:pPr/>
              <a:t>47</a:t>
            </a:fld>
            <a:endParaRPr lang="en-US" sz="1800"/>
          </a:p>
        </p:txBody>
      </p:sp>
    </p:spTree>
    <p:extLst>
      <p:ext uri="{BB962C8B-B14F-4D97-AF65-F5344CB8AC3E}">
        <p14:creationId xmlns:p14="http://schemas.microsoft.com/office/powerpoint/2010/main" val="398346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9" y="4367214"/>
            <a:ext cx="5597525" cy="41370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175783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365375" y="550863"/>
            <a:ext cx="4872038" cy="2741612"/>
          </a:xfrm>
          <a:ln/>
        </p:spPr>
      </p:sp>
      <p:sp>
        <p:nvSpPr>
          <p:cNvPr id="71683" name="Rectangle 3"/>
          <p:cNvSpPr>
            <a:spLocks noGrp="1" noChangeArrowheads="1"/>
          </p:cNvSpPr>
          <p:nvPr>
            <p:ph type="body" idx="1"/>
          </p:nvPr>
        </p:nvSpPr>
        <p:spPr>
          <a:xfrm>
            <a:off x="1279526" y="3475040"/>
            <a:ext cx="7042150" cy="3290887"/>
          </a:xfrm>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351555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3794" name="Notes Placeholder 2"/>
          <p:cNvSpPr>
            <a:spLocks noGrp="1"/>
          </p:cNvSpPr>
          <p:nvPr>
            <p:ph type="body" idx="1"/>
          </p:nvPr>
        </p:nvSpPr>
        <p:spPr>
          <a:noFill/>
          <a:extLst>
            <a:ext uri="{FAA26D3D-D897-4be2-8F04-BA451C77F1D7}">
              <ma14:placeholderFlag xmlns="" xmlns:ma14="http://schemas.microsoft.com/office/mac/drawingml/2011/main" val="1"/>
            </a:ext>
          </a:extLst>
        </p:spPr>
        <p:txBody>
          <a:bodyPr/>
          <a:lstStyle/>
          <a:p>
            <a:endParaRPr lang="en-US">
              <a:latin typeface="Comic Sans MS" charset="0"/>
            </a:endParaRPr>
          </a:p>
        </p:txBody>
      </p:sp>
    </p:spTree>
    <p:extLst>
      <p:ext uri="{BB962C8B-B14F-4D97-AF65-F5344CB8AC3E}">
        <p14:creationId xmlns:p14="http://schemas.microsoft.com/office/powerpoint/2010/main" val="2009921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7688"/>
            <a:ext cx="4876800" cy="2744787"/>
          </a:xfrm>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21960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1125200" y="6551613"/>
            <a:ext cx="888044"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979733"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smtClean="0">
                <a:solidFill>
                  <a:srgbClr val="2A40E2"/>
                </a:solidFill>
                <a:latin typeface="Gill Sans" charset="0"/>
                <a:ea typeface="Gill Sans" charset="0"/>
                <a:cs typeface="Gill Sans" charset="0"/>
              </a:rPr>
              <a:t>1/17/2023</a:t>
            </a:r>
            <a:endParaRPr lang="en-US" sz="1400" b="0" dirty="0">
              <a:solidFill>
                <a:srgbClr val="2A40E2"/>
              </a:solidFill>
              <a:latin typeface="Gill Sans" charset="0"/>
              <a:ea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4412698" y="6550025"/>
            <a:ext cx="3366605"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err="1" smtClean="0">
                <a:solidFill>
                  <a:srgbClr val="2A40E2"/>
                </a:solidFill>
                <a:latin typeface="Gill Sans" charset="0"/>
                <a:cs typeface="Gill Sans" charset="0"/>
              </a:rPr>
              <a:t>Kubiatowicz</a:t>
            </a:r>
            <a:r>
              <a:rPr lang="en-US" sz="1400" b="0" dirty="0" smtClean="0">
                <a:solidFill>
                  <a:srgbClr val="2A40E2"/>
                </a:solidFill>
                <a:latin typeface="Gill Sans" charset="0"/>
                <a:cs typeface="Gill Sans" charset="0"/>
              </a:rPr>
              <a:t> </a:t>
            </a:r>
            <a:r>
              <a:rPr lang="en-US" sz="1400" b="0" dirty="0">
                <a:solidFill>
                  <a:srgbClr val="2A40E2"/>
                </a:solidFill>
                <a:latin typeface="Gill Sans" charset="0"/>
                <a:cs typeface="Gill Sans" charset="0"/>
              </a:rPr>
              <a:t>CS162 © UCB </a:t>
            </a:r>
            <a:r>
              <a:rPr lang="en-US" sz="1400" b="0" dirty="0" smtClean="0">
                <a:solidFill>
                  <a:srgbClr val="2A40E2"/>
                </a:solidFill>
                <a:latin typeface="Gill Sans" charset="0"/>
                <a:cs typeface="Gill Sans" charset="0"/>
              </a:rPr>
              <a:t>Spring </a:t>
            </a:r>
            <a:r>
              <a:rPr lang="en-US" sz="1400" b="0" dirty="0" smtClean="0">
                <a:solidFill>
                  <a:srgbClr val="2A40E2"/>
                </a:solidFill>
                <a:latin typeface="Gill Sans" charset="0"/>
                <a:cs typeface="Gill Sans" charset="0"/>
              </a:rPr>
              <a:t>2023</a:t>
            </a:r>
            <a:endParaRPr lang="en-US" sz="1400" b="0" dirty="0">
              <a:solidFill>
                <a:srgbClr val="2A40E2"/>
              </a:solidFill>
              <a:latin typeface="Gill Sans" charset="0"/>
              <a:cs typeface="Gill Sans"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iming>
    <p:tnLst>
      <p:par>
        <p:cTn id="1" dur="indefinite" restart="never" nodeType="tmRoot"/>
      </p:par>
    </p:tnLst>
  </p:timing>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jpeg"/></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cs162.org/ladd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6.xml"/><Relationship Id="rId5" Type="http://schemas.openxmlformats.org/officeDocument/2006/relationships/hyperlink" Target="http://www.w3.org/Protocols/HTTP/AsImplemented.html" TargetMode="Externa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jpeg"/><Relationship Id="rId3" Type="http://schemas.openxmlformats.org/officeDocument/2006/relationships/notesSlide" Target="../notesSlides/notesSlide6.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slideLayout" Target="../slideLayouts/slideLayout2.xml"/><Relationship Id="rId16" Type="http://schemas.openxmlformats.org/officeDocument/2006/relationships/image" Target="../media/image72.png"/><Relationship Id="rId1" Type="http://schemas.openxmlformats.org/officeDocument/2006/relationships/vmlDrawing" Target="../drawings/vmlDrawing1.v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5.png"/><Relationship Id="rId15" Type="http://schemas.openxmlformats.org/officeDocument/2006/relationships/oleObject" Target="../embeddings/oleObject1.bin"/><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6.emf"/><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image" Target="../media/image13.png"/><Relationship Id="rId21" Type="http://schemas.openxmlformats.org/officeDocument/2006/relationships/image" Target="../media/image30.tiff"/><Relationship Id="rId7"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2.jpeg"/><Relationship Id="rId16" Type="http://schemas.openxmlformats.org/officeDocument/2006/relationships/image" Target="../media/image25.png"/><Relationship Id="rId20" Type="http://schemas.openxmlformats.org/officeDocument/2006/relationships/image" Target="../media/image29.tiff"/><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19.jpeg"/><Relationship Id="rId19" Type="http://schemas.openxmlformats.org/officeDocument/2006/relationships/image" Target="../media/image28.tiff"/><Relationship Id="rId4" Type="http://schemas.openxmlformats.org/officeDocument/2006/relationships/image" Target="../media/image14.jpeg"/><Relationship Id="rId9" Type="http://schemas.openxmlformats.org/officeDocument/2006/relationships/image" Target="../media/image18.jpeg"/><Relationship Id="rId1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tif"/><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2.jpeg"/><Relationship Id="rId21" Type="http://schemas.openxmlformats.org/officeDocument/2006/relationships/image" Target="../media/image29.tiff"/><Relationship Id="rId7" Type="http://schemas.openxmlformats.org/officeDocument/2006/relationships/image" Target="../media/image16.png"/><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notesSlide" Target="../notesSlides/notesSlide10.xml"/><Relationship Id="rId16" Type="http://schemas.openxmlformats.org/officeDocument/2006/relationships/image" Target="../media/image24.pn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9.jpeg"/><Relationship Id="rId5" Type="http://schemas.openxmlformats.org/officeDocument/2006/relationships/image" Target="../media/image14.jpeg"/><Relationship Id="rId15" Type="http://schemas.openxmlformats.org/officeDocument/2006/relationships/image" Target="../media/image23.png"/><Relationship Id="rId10" Type="http://schemas.openxmlformats.org/officeDocument/2006/relationships/image" Target="../media/image18.jpeg"/><Relationship Id="rId19" Type="http://schemas.openxmlformats.org/officeDocument/2006/relationships/image" Target="../media/image27.tiff"/><Relationship Id="rId4" Type="http://schemas.openxmlformats.org/officeDocument/2006/relationships/image" Target="../media/image13.png"/><Relationship Id="rId9" Type="http://schemas.openxmlformats.org/officeDocument/2006/relationships/image" Target="../media/image17.jpeg"/><Relationship Id="rId14" Type="http://schemas.openxmlformats.org/officeDocument/2006/relationships/image" Target="../media/image22.png"/><Relationship Id="rId22" Type="http://schemas.openxmlformats.org/officeDocument/2006/relationships/image" Target="../media/image30.tiff"/></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2.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4.wmf"/><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a:t>
            </a:r>
            <a:br>
              <a:rPr lang="en-US" sz="3000" dirty="0"/>
            </a:br>
            <a:r>
              <a:rPr lang="en-US" sz="3000" dirty="0"/>
              <a:t/>
            </a: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smtClean="0">
                <a:ea typeface="Gill Sans" charset="0"/>
              </a:rPr>
              <a:t>January </a:t>
            </a:r>
            <a:r>
              <a:rPr lang="en-US" altLang="en-US" dirty="0" smtClean="0">
                <a:ea typeface="Gill Sans" charset="0"/>
              </a:rPr>
              <a:t>17</a:t>
            </a:r>
            <a:r>
              <a:rPr lang="en-US" altLang="en-US" baseline="30000" dirty="0" smtClean="0">
                <a:ea typeface="Gill Sans" charset="0"/>
              </a:rPr>
              <a:t>th</a:t>
            </a:r>
            <a:r>
              <a:rPr lang="en-US" altLang="en-US" dirty="0" smtClean="0">
                <a:ea typeface="Gill Sans" charset="0"/>
              </a:rPr>
              <a:t>, </a:t>
            </a:r>
            <a:r>
              <a:rPr lang="en-US" altLang="en-US" dirty="0" smtClean="0">
                <a:ea typeface="Gill Sans" charset="0"/>
              </a:rPr>
              <a:t>2023</a:t>
            </a:r>
            <a:endParaRPr lang="en-US" altLang="en-US" dirty="0">
              <a:ea typeface="Gill Sans" charset="0"/>
            </a:endParaRPr>
          </a:p>
          <a:p>
            <a:pPr marL="285750" indent="-285750">
              <a:defRPr/>
            </a:pPr>
            <a:r>
              <a:rPr lang="en-US" altLang="en-US" dirty="0">
                <a:ea typeface="Gill Sans" charset="0"/>
              </a:rPr>
              <a:t>Prof. </a:t>
            </a:r>
            <a:r>
              <a:rPr lang="en-US" altLang="en-US" dirty="0" smtClean="0">
                <a:ea typeface="Gill Sans" charset="0"/>
              </a:rPr>
              <a:t>John </a:t>
            </a:r>
            <a:r>
              <a:rPr lang="en-US" altLang="en-US" dirty="0" err="1" smtClean="0">
                <a:ea typeface="Gill Sans" charset="0"/>
              </a:rPr>
              <a:t>Kubiatowicz</a:t>
            </a:r>
            <a:endParaRPr lang="en-US" altLang="en-US" dirty="0">
              <a:ea typeface="Gill Sans" charset="0"/>
            </a:endParaRPr>
          </a:p>
          <a:p>
            <a:pPr marL="285750" indent="-285750">
              <a:defRPr/>
            </a:pPr>
            <a:r>
              <a:rPr lang="en-US" altLang="en-US" dirty="0">
                <a:ea typeface="Gill Sans" charset="0"/>
              </a:rPr>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90800"/>
            <a:ext cx="9550400" cy="533400"/>
          </a:xfrm>
        </p:spPr>
        <p:txBody>
          <a:bodyPr/>
          <a:lstStyle/>
          <a:p>
            <a:r>
              <a:rPr lang="en-US" dirty="0" smtClean="0"/>
              <a:t>But: What is an operating system?</a:t>
            </a:r>
            <a:endParaRPr lang="en-US" dirty="0"/>
          </a:p>
        </p:txBody>
      </p:sp>
    </p:spTree>
    <p:extLst>
      <p:ext uri="{BB962C8B-B14F-4D97-AF65-F5344CB8AC3E}">
        <p14:creationId xmlns:p14="http://schemas.microsoft.com/office/powerpoint/2010/main" val="33966841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F9E4-4A1F-4CAF-8B90-E460BD161FE7}"/>
              </a:ext>
            </a:extLst>
          </p:cNvPr>
          <p:cNvSpPr>
            <a:spLocks noGrp="1"/>
          </p:cNvSpPr>
          <p:nvPr>
            <p:ph type="title"/>
          </p:nvPr>
        </p:nvSpPr>
        <p:spPr/>
        <p:txBody>
          <a:bodyPr/>
          <a:lstStyle/>
          <a:p>
            <a:r>
              <a:rPr lang="en-US" dirty="0"/>
              <a:t>What does an Operating System </a:t>
            </a:r>
            <a:r>
              <a:rPr lang="en-US" i="1" dirty="0"/>
              <a:t>do?</a:t>
            </a:r>
          </a:p>
        </p:txBody>
      </p:sp>
      <p:sp>
        <p:nvSpPr>
          <p:cNvPr id="3" name="Content Placeholder 2">
            <a:extLst>
              <a:ext uri="{FF2B5EF4-FFF2-40B4-BE49-F238E27FC236}">
                <a16:creationId xmlns:a16="http://schemas.microsoft.com/office/drawing/2014/main" id="{B675ECC8-190C-482C-914D-54FC4C3E24F0}"/>
              </a:ext>
            </a:extLst>
          </p:cNvPr>
          <p:cNvSpPr>
            <a:spLocks noGrp="1"/>
          </p:cNvSpPr>
          <p:nvPr>
            <p:ph idx="1"/>
          </p:nvPr>
        </p:nvSpPr>
        <p:spPr/>
        <p:txBody>
          <a:bodyPr>
            <a:normAutofit/>
          </a:bodyPr>
          <a:lstStyle/>
          <a:p>
            <a:pPr>
              <a:defRPr/>
            </a:pPr>
            <a:r>
              <a:rPr lang="en-US" dirty="0">
                <a:ea typeface="ＭＳ Ｐゴシック" charset="0"/>
              </a:rPr>
              <a:t>Most Likely:</a:t>
            </a:r>
          </a:p>
          <a:p>
            <a:pPr lvl="1">
              <a:defRPr/>
            </a:pPr>
            <a:r>
              <a:rPr lang="en-US" dirty="0">
                <a:ea typeface="ＭＳ Ｐゴシック" charset="0"/>
              </a:rPr>
              <a:t>Memory Management</a:t>
            </a:r>
          </a:p>
          <a:p>
            <a:pPr lvl="1">
              <a:defRPr/>
            </a:pPr>
            <a:r>
              <a:rPr lang="en-US" dirty="0">
                <a:ea typeface="ＭＳ Ｐゴシック" charset="0"/>
              </a:rPr>
              <a:t>I/O Management</a:t>
            </a:r>
          </a:p>
          <a:p>
            <a:pPr lvl="1">
              <a:defRPr/>
            </a:pPr>
            <a:r>
              <a:rPr lang="en-US" dirty="0">
                <a:ea typeface="ＭＳ Ｐゴシック" charset="0"/>
              </a:rPr>
              <a:t>CPU Scheduling</a:t>
            </a:r>
          </a:p>
          <a:p>
            <a:pPr lvl="1">
              <a:defRPr/>
            </a:pPr>
            <a:r>
              <a:rPr lang="en-US" dirty="0">
                <a:ea typeface="ＭＳ Ｐゴシック" charset="0"/>
              </a:rPr>
              <a:t>Communications? (Does Email belong in OS?)</a:t>
            </a:r>
          </a:p>
          <a:p>
            <a:pPr lvl="1">
              <a:defRPr/>
            </a:pPr>
            <a:r>
              <a:rPr lang="en-US" dirty="0">
                <a:ea typeface="ＭＳ Ｐゴシック" charset="0"/>
              </a:rPr>
              <a:t>Multitasking/multiprogramming?</a:t>
            </a:r>
          </a:p>
          <a:p>
            <a:pPr>
              <a:defRPr/>
            </a:pPr>
            <a:r>
              <a:rPr lang="en-US" dirty="0">
                <a:ea typeface="ＭＳ Ｐゴシック" charset="0"/>
              </a:rPr>
              <a:t>What about?</a:t>
            </a:r>
          </a:p>
          <a:p>
            <a:pPr lvl="1">
              <a:defRPr/>
            </a:pPr>
            <a:r>
              <a:rPr lang="en-US" dirty="0">
                <a:ea typeface="ＭＳ Ｐゴシック" charset="0"/>
              </a:rPr>
              <a:t>File System?</a:t>
            </a:r>
          </a:p>
          <a:p>
            <a:pPr lvl="1">
              <a:defRPr/>
            </a:pPr>
            <a:r>
              <a:rPr lang="en-US" dirty="0">
                <a:ea typeface="ＭＳ Ｐゴシック" charset="0"/>
              </a:rPr>
              <a:t>Multimedia Support?</a:t>
            </a:r>
          </a:p>
          <a:p>
            <a:pPr lvl="1">
              <a:defRPr/>
            </a:pPr>
            <a:r>
              <a:rPr lang="en-US" dirty="0">
                <a:ea typeface="ＭＳ Ｐゴシック" charset="0"/>
              </a:rPr>
              <a:t>User Interface?</a:t>
            </a:r>
          </a:p>
          <a:p>
            <a:pPr lvl="1">
              <a:defRPr/>
            </a:pPr>
            <a:r>
              <a:rPr lang="en-US" dirty="0">
                <a:ea typeface="ＭＳ Ｐゴシック" charset="0"/>
              </a:rPr>
              <a:t>Internet Browser? </a:t>
            </a:r>
            <a:r>
              <a:rPr lang="en-US" dirty="0">
                <a:ea typeface="ＭＳ Ｐゴシック" charset="0"/>
                <a:sym typeface="Wingdings" charset="0"/>
              </a:rPr>
              <a:t></a:t>
            </a:r>
          </a:p>
          <a:p>
            <a:pPr>
              <a:defRPr/>
            </a:pPr>
            <a:r>
              <a:rPr lang="en-US" dirty="0">
                <a:ea typeface="ＭＳ Ｐゴシック" charset="0"/>
                <a:sym typeface="Wingdings" charset="0"/>
              </a:rPr>
              <a:t>Is this only interesting to Academics??</a:t>
            </a:r>
            <a:endParaRPr lang="en-US" dirty="0"/>
          </a:p>
        </p:txBody>
      </p:sp>
    </p:spTree>
    <p:extLst>
      <p:ext uri="{BB962C8B-B14F-4D97-AF65-F5344CB8AC3E}">
        <p14:creationId xmlns:p14="http://schemas.microsoft.com/office/powerpoint/2010/main" val="278970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FD8D-A0FD-4AE2-B3B0-8C98639B237E}"/>
              </a:ext>
            </a:extLst>
          </p:cNvPr>
          <p:cNvSpPr>
            <a:spLocks noGrp="1"/>
          </p:cNvSpPr>
          <p:nvPr>
            <p:ph type="title"/>
          </p:nvPr>
        </p:nvSpPr>
        <p:spPr/>
        <p:txBody>
          <a:bodyPr/>
          <a:lstStyle/>
          <a:p>
            <a:r>
              <a:rPr lang="en-US" dirty="0"/>
              <a:t>Definition of an Operating System</a:t>
            </a:r>
          </a:p>
        </p:txBody>
      </p:sp>
      <p:sp>
        <p:nvSpPr>
          <p:cNvPr id="3" name="Content Placeholder 2">
            <a:extLst>
              <a:ext uri="{FF2B5EF4-FFF2-40B4-BE49-F238E27FC236}">
                <a16:creationId xmlns:a16="http://schemas.microsoft.com/office/drawing/2014/main" id="{B96C7DEA-D5E1-4022-B50B-A5D8922FFA67}"/>
              </a:ext>
            </a:extLst>
          </p:cNvPr>
          <p:cNvSpPr>
            <a:spLocks noGrp="1"/>
          </p:cNvSpPr>
          <p:nvPr>
            <p:ph idx="1"/>
          </p:nvPr>
        </p:nvSpPr>
        <p:spPr/>
        <p:txBody>
          <a:bodyPr/>
          <a:lstStyle/>
          <a:p>
            <a:r>
              <a:rPr lang="en-US" dirty="0"/>
              <a:t>No universally accepted definition</a:t>
            </a:r>
          </a:p>
          <a:p>
            <a:r>
              <a:rPr lang="en-US" dirty="0"/>
              <a:t>“Everything a vendor ships when you order an operating system” is good approximation</a:t>
            </a:r>
          </a:p>
          <a:p>
            <a:pPr lvl="1"/>
            <a:r>
              <a:rPr lang="en-US" dirty="0"/>
              <a:t>But varies wildly</a:t>
            </a:r>
          </a:p>
          <a:p>
            <a:pPr lvl="1"/>
            <a:endParaRPr lang="en-US" dirty="0"/>
          </a:p>
          <a:p>
            <a:r>
              <a:rPr lang="en-US" dirty="0"/>
              <a:t>“The one program running at all times on the computer” is the </a:t>
            </a:r>
            <a:r>
              <a:rPr lang="en-US" b="1" u="sng" dirty="0">
                <a:solidFill>
                  <a:srgbClr val="FF0000"/>
                </a:solidFill>
              </a:rPr>
              <a:t>kernel</a:t>
            </a:r>
          </a:p>
          <a:p>
            <a:pPr lvl="1"/>
            <a:r>
              <a:rPr lang="en-US" dirty="0"/>
              <a:t>Everything else is either a system program (ships with the operating system) or an application program</a:t>
            </a:r>
          </a:p>
        </p:txBody>
      </p:sp>
    </p:spTree>
    <p:extLst>
      <p:ext uri="{BB962C8B-B14F-4D97-AF65-F5344CB8AC3E}">
        <p14:creationId xmlns:p14="http://schemas.microsoft.com/office/powerpoint/2010/main" val="63378566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C7C9-BF17-4047-9AB4-320E913CB290}"/>
              </a:ext>
            </a:extLst>
          </p:cNvPr>
          <p:cNvSpPr>
            <a:spLocks noGrp="1"/>
          </p:cNvSpPr>
          <p:nvPr>
            <p:ph type="title"/>
          </p:nvPr>
        </p:nvSpPr>
        <p:spPr/>
        <p:txBody>
          <a:bodyPr/>
          <a:lstStyle/>
          <a:p>
            <a:r>
              <a:rPr lang="en-US" dirty="0"/>
              <a:t>One Definition of an Operating System</a:t>
            </a:r>
          </a:p>
        </p:txBody>
      </p:sp>
      <p:sp>
        <p:nvSpPr>
          <p:cNvPr id="3" name="Content Placeholder 2">
            <a:extLst>
              <a:ext uri="{FF2B5EF4-FFF2-40B4-BE49-F238E27FC236}">
                <a16:creationId xmlns:a16="http://schemas.microsoft.com/office/drawing/2014/main" id="{76448E88-26B6-40BC-B4C6-50C0D3EFF269}"/>
              </a:ext>
            </a:extLst>
          </p:cNvPr>
          <p:cNvSpPr>
            <a:spLocks noGrp="1"/>
          </p:cNvSpPr>
          <p:nvPr>
            <p:ph idx="1"/>
          </p:nvPr>
        </p:nvSpPr>
        <p:spPr>
          <a:xfrm>
            <a:off x="685800" y="1066800"/>
            <a:ext cx="10515600" cy="2554218"/>
          </a:xfrm>
        </p:spPr>
        <p:txBody>
          <a:bodyPr/>
          <a:lstStyle/>
          <a:p>
            <a:r>
              <a:rPr lang="en-US" dirty="0"/>
              <a:t>Special layer of software that provides application software access to hardware resources</a:t>
            </a:r>
          </a:p>
          <a:p>
            <a:pPr lvl="1"/>
            <a:r>
              <a:rPr lang="en-US" dirty="0"/>
              <a:t>Convenient abstraction of complex hardware devices</a:t>
            </a:r>
          </a:p>
          <a:p>
            <a:pPr lvl="1"/>
            <a:r>
              <a:rPr lang="en-US" dirty="0"/>
              <a:t>Protected access to shared resources</a:t>
            </a:r>
          </a:p>
          <a:p>
            <a:pPr lvl="1"/>
            <a:r>
              <a:rPr lang="en-US" dirty="0"/>
              <a:t>Security and authentication</a:t>
            </a:r>
          </a:p>
          <a:p>
            <a:pPr lvl="1"/>
            <a:r>
              <a:rPr lang="en-US" dirty="0"/>
              <a:t>Communication</a:t>
            </a:r>
          </a:p>
        </p:txBody>
      </p:sp>
      <p:sp>
        <p:nvSpPr>
          <p:cNvPr id="8" name="Rectangle 7">
            <a:extLst>
              <a:ext uri="{FF2B5EF4-FFF2-40B4-BE49-F238E27FC236}">
                <a16:creationId xmlns:a16="http://schemas.microsoft.com/office/drawing/2014/main" id="{18A0CC46-0699-434B-8CFC-71FDF0FD8C28}"/>
              </a:ext>
            </a:extLst>
          </p:cNvPr>
          <p:cNvSpPr/>
          <p:nvPr/>
        </p:nvSpPr>
        <p:spPr bwMode="auto">
          <a:xfrm>
            <a:off x="6944139" y="3965575"/>
            <a:ext cx="2362200" cy="9144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Hardware</a:t>
            </a:r>
          </a:p>
        </p:txBody>
      </p:sp>
      <p:sp>
        <p:nvSpPr>
          <p:cNvPr id="9" name="Rounded Rectangle 10">
            <a:extLst>
              <a:ext uri="{FF2B5EF4-FFF2-40B4-BE49-F238E27FC236}">
                <a16:creationId xmlns:a16="http://schemas.microsoft.com/office/drawing/2014/main" id="{D194C33F-85E0-4789-B53D-3E97D6F04D26}"/>
              </a:ext>
            </a:extLst>
          </p:cNvPr>
          <p:cNvSpPr/>
          <p:nvPr/>
        </p:nvSpPr>
        <p:spPr bwMode="auto">
          <a:xfrm>
            <a:off x="6944139" y="2974975"/>
            <a:ext cx="914400" cy="685800"/>
          </a:xfrm>
          <a:prstGeom prst="roundRect">
            <a:avLst/>
          </a:prstGeom>
          <a:solidFill>
            <a:srgbClr val="00AE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0" name="Rounded Rectangle 11">
            <a:extLst>
              <a:ext uri="{FF2B5EF4-FFF2-40B4-BE49-F238E27FC236}">
                <a16:creationId xmlns:a16="http://schemas.microsoft.com/office/drawing/2014/main" id="{6F69D11C-C125-4A33-9F9F-C75DA665B567}"/>
              </a:ext>
            </a:extLst>
          </p:cNvPr>
          <p:cNvSpPr/>
          <p:nvPr/>
        </p:nvSpPr>
        <p:spPr bwMode="auto">
          <a:xfrm>
            <a:off x="7401339" y="2822575"/>
            <a:ext cx="914400" cy="685800"/>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1" name="Rounded Rectangle 12">
            <a:extLst>
              <a:ext uri="{FF2B5EF4-FFF2-40B4-BE49-F238E27FC236}">
                <a16:creationId xmlns:a16="http://schemas.microsoft.com/office/drawing/2014/main" id="{7C62DD0C-378C-4F26-9F99-91AFCCF852A5}"/>
              </a:ext>
            </a:extLst>
          </p:cNvPr>
          <p:cNvSpPr/>
          <p:nvPr/>
        </p:nvSpPr>
        <p:spPr bwMode="auto">
          <a:xfrm>
            <a:off x="7782339" y="2670175"/>
            <a:ext cx="914400" cy="685800"/>
          </a:xfrm>
          <a:prstGeom prst="roundRect">
            <a:avLst/>
          </a:prstGeom>
          <a:solidFill>
            <a:srgbClr val="FF66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Arial" charset="0"/>
              </a:rPr>
              <a:t>appln</a:t>
            </a:r>
            <a:endParaRPr kumimoji="0" lang="en-US" sz="1800" b="0" i="0" u="none" strike="noStrike" cap="none" normalizeH="0" baseline="0" dirty="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AF5EFF4B-EBD9-492A-A77F-72AC6541913E}"/>
              </a:ext>
            </a:extLst>
          </p:cNvPr>
          <p:cNvSpPr/>
          <p:nvPr/>
        </p:nvSpPr>
        <p:spPr bwMode="auto">
          <a:xfrm>
            <a:off x="7553739" y="3736975"/>
            <a:ext cx="2057400" cy="1524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E0B3E75-69E1-4EE7-9229-92F92717286F}"/>
              </a:ext>
            </a:extLst>
          </p:cNvPr>
          <p:cNvSpPr/>
          <p:nvPr/>
        </p:nvSpPr>
        <p:spPr bwMode="auto">
          <a:xfrm>
            <a:off x="8849139" y="3279775"/>
            <a:ext cx="762000" cy="457200"/>
          </a:xfrm>
          <a:prstGeom prst="rect">
            <a:avLst/>
          </a:prstGeom>
          <a:solidFill>
            <a:schemeClr val="bg1">
              <a:lumMod val="6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OS</a:t>
            </a:r>
          </a:p>
        </p:txBody>
      </p:sp>
      <p:cxnSp>
        <p:nvCxnSpPr>
          <p:cNvPr id="14" name="Straight Arrow Connector 13">
            <a:extLst>
              <a:ext uri="{FF2B5EF4-FFF2-40B4-BE49-F238E27FC236}">
                <a16:creationId xmlns:a16="http://schemas.microsoft.com/office/drawing/2014/main" id="{62CB66B2-5F60-479F-BBCE-D2C1F4C5DE55}"/>
              </a:ext>
            </a:extLst>
          </p:cNvPr>
          <p:cNvCxnSpPr>
            <a:stCxn id="8" idx="3"/>
          </p:cNvCxnSpPr>
          <p:nvPr/>
        </p:nvCxnSpPr>
        <p:spPr bwMode="auto">
          <a:xfrm>
            <a:off x="9306339" y="4422775"/>
            <a:ext cx="1524000" cy="0"/>
          </a:xfrm>
          <a:prstGeom prst="straightConnector1">
            <a:avLst/>
          </a:prstGeom>
          <a:solidFill>
            <a:schemeClr val="accent1"/>
          </a:solidFill>
          <a:ln w="12700"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4019709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3C33-6A58-4CE4-A822-166880BCD49E}"/>
              </a:ext>
            </a:extLst>
          </p:cNvPr>
          <p:cNvSpPr>
            <a:spLocks noGrp="1"/>
          </p:cNvSpPr>
          <p:nvPr>
            <p:ph type="title"/>
          </p:nvPr>
        </p:nvSpPr>
        <p:spPr/>
        <p:txBody>
          <a:bodyPr/>
          <a:lstStyle/>
          <a:p>
            <a:pPr>
              <a:tabLst>
                <a:tab pos="5548313" algn="l"/>
              </a:tabLst>
            </a:pPr>
            <a:r>
              <a:rPr lang="en-US" i="1" dirty="0">
                <a:solidFill>
                  <a:srgbClr val="FFC000"/>
                </a:solidFill>
                <a:effectLst>
                  <a:outerShdw blurRad="38100" dist="38100" dir="2700000" algn="tl">
                    <a:srgbClr val="000000">
                      <a:alpha val="43137"/>
                    </a:srgbClr>
                  </a:outerShdw>
                </a:effectLst>
              </a:rPr>
              <a:t>Operating</a:t>
            </a:r>
            <a:r>
              <a:rPr lang="en-US" dirty="0"/>
              <a:t> System</a:t>
            </a:r>
          </a:p>
        </p:txBody>
      </p:sp>
      <p:pic>
        <p:nvPicPr>
          <p:cNvPr id="6" name="Picture 5">
            <a:extLst>
              <a:ext uri="{FF2B5EF4-FFF2-40B4-BE49-F238E27FC236}">
                <a16:creationId xmlns:a16="http://schemas.microsoft.com/office/drawing/2014/main" id="{0482B227-6023-4197-80BC-29D96A092A4C}"/>
              </a:ext>
            </a:extLst>
          </p:cNvPr>
          <p:cNvPicPr>
            <a:picLocks noChangeAspect="1"/>
          </p:cNvPicPr>
          <p:nvPr/>
        </p:nvPicPr>
        <p:blipFill>
          <a:blip r:embed="rId2"/>
          <a:stretch>
            <a:fillRect/>
          </a:stretch>
        </p:blipFill>
        <p:spPr>
          <a:xfrm>
            <a:off x="427809" y="1638556"/>
            <a:ext cx="3886200" cy="2921955"/>
          </a:xfrm>
          <a:prstGeom prst="rect">
            <a:avLst/>
          </a:prstGeom>
        </p:spPr>
      </p:pic>
      <p:sp>
        <p:nvSpPr>
          <p:cNvPr id="7" name="TextBox 6">
            <a:extLst>
              <a:ext uri="{FF2B5EF4-FFF2-40B4-BE49-F238E27FC236}">
                <a16:creationId xmlns:a16="http://schemas.microsoft.com/office/drawing/2014/main" id="{6B9FBE00-98CB-4F23-A4FE-9B700E9CD463}"/>
              </a:ext>
            </a:extLst>
          </p:cNvPr>
          <p:cNvSpPr txBox="1"/>
          <p:nvPr/>
        </p:nvSpPr>
        <p:spPr>
          <a:xfrm>
            <a:off x="899353" y="4640173"/>
            <a:ext cx="2943113" cy="461665"/>
          </a:xfrm>
          <a:prstGeom prst="rect">
            <a:avLst/>
          </a:prstGeom>
          <a:noFill/>
        </p:spPr>
        <p:txBody>
          <a:bodyPr wrap="none" rtlCol="0">
            <a:spAutoFit/>
          </a:bodyPr>
          <a:lstStyle/>
          <a:p>
            <a:pPr algn="ctr"/>
            <a:r>
              <a:rPr lang="en-US" sz="2400" dirty="0"/>
              <a:t>Switchboard Operator</a:t>
            </a:r>
          </a:p>
        </p:txBody>
      </p:sp>
      <p:pic>
        <p:nvPicPr>
          <p:cNvPr id="8" name="Picture 7">
            <a:extLst>
              <a:ext uri="{FF2B5EF4-FFF2-40B4-BE49-F238E27FC236}">
                <a16:creationId xmlns:a16="http://schemas.microsoft.com/office/drawing/2014/main" id="{E206FA27-A412-499A-94A8-52309D3B189B}"/>
              </a:ext>
            </a:extLst>
          </p:cNvPr>
          <p:cNvPicPr>
            <a:picLocks noChangeAspect="1"/>
          </p:cNvPicPr>
          <p:nvPr/>
        </p:nvPicPr>
        <p:blipFill>
          <a:blip r:embed="rId3"/>
          <a:stretch>
            <a:fillRect/>
          </a:stretch>
        </p:blipFill>
        <p:spPr>
          <a:xfrm>
            <a:off x="4827050" y="2479759"/>
            <a:ext cx="4089400" cy="3067050"/>
          </a:xfrm>
          <a:prstGeom prst="rect">
            <a:avLst/>
          </a:prstGeom>
        </p:spPr>
      </p:pic>
      <p:sp>
        <p:nvSpPr>
          <p:cNvPr id="9" name="TextBox 8">
            <a:extLst>
              <a:ext uri="{FF2B5EF4-FFF2-40B4-BE49-F238E27FC236}">
                <a16:creationId xmlns:a16="http://schemas.microsoft.com/office/drawing/2014/main" id="{20026777-F0F2-44FE-B0FB-8A68B3E797C3}"/>
              </a:ext>
            </a:extLst>
          </p:cNvPr>
          <p:cNvSpPr txBox="1"/>
          <p:nvPr/>
        </p:nvSpPr>
        <p:spPr>
          <a:xfrm>
            <a:off x="5492975" y="5582247"/>
            <a:ext cx="2757550" cy="461665"/>
          </a:xfrm>
          <a:prstGeom prst="rect">
            <a:avLst/>
          </a:prstGeom>
          <a:noFill/>
        </p:spPr>
        <p:txBody>
          <a:bodyPr wrap="none" rtlCol="0">
            <a:spAutoFit/>
          </a:bodyPr>
          <a:lstStyle/>
          <a:p>
            <a:pPr algn="ctr"/>
            <a:r>
              <a:rPr lang="en-US" sz="2400" dirty="0"/>
              <a:t>Computer Operators</a:t>
            </a:r>
          </a:p>
        </p:txBody>
      </p:sp>
      <p:pic>
        <p:nvPicPr>
          <p:cNvPr id="10" name="Picture 9">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9236372" y="1311359"/>
            <a:ext cx="2527819" cy="2336800"/>
          </a:xfrm>
          <a:prstGeom prst="rect">
            <a:avLst/>
          </a:prstGeom>
        </p:spPr>
      </p:pic>
      <p:sp>
        <p:nvSpPr>
          <p:cNvPr id="11" name="TextBox 10">
            <a:extLst>
              <a:ext uri="{FF2B5EF4-FFF2-40B4-BE49-F238E27FC236}">
                <a16:creationId xmlns:a16="http://schemas.microsoft.com/office/drawing/2014/main" id="{B2398194-6E16-4BAC-B0BE-091D41298BC2}"/>
              </a:ext>
            </a:extLst>
          </p:cNvPr>
          <p:cNvSpPr txBox="1"/>
          <p:nvPr/>
        </p:nvSpPr>
        <p:spPr>
          <a:xfrm>
            <a:off x="9306785" y="3760073"/>
            <a:ext cx="2387000" cy="461665"/>
          </a:xfrm>
          <a:prstGeom prst="rect">
            <a:avLst/>
          </a:prstGeom>
          <a:noFill/>
        </p:spPr>
        <p:txBody>
          <a:bodyPr wrap="none" rtlCol="0">
            <a:spAutoFit/>
          </a:bodyPr>
          <a:lstStyle/>
          <a:p>
            <a:pPr algn="ctr"/>
            <a:r>
              <a:rPr lang="en-US" sz="2400" dirty="0"/>
              <a:t>Operating System</a:t>
            </a:r>
          </a:p>
        </p:txBody>
      </p:sp>
    </p:spTree>
    <p:extLst>
      <p:ext uri="{BB962C8B-B14F-4D97-AF65-F5344CB8AC3E}">
        <p14:creationId xmlns:p14="http://schemas.microsoft.com/office/powerpoint/2010/main" val="3564866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6DF1-AE35-4D90-9EA8-B0CBE002AD54}"/>
              </a:ext>
            </a:extLst>
          </p:cNvPr>
          <p:cNvSpPr>
            <a:spLocks noGrp="1"/>
          </p:cNvSpPr>
          <p:nvPr>
            <p:ph type="title"/>
          </p:nvPr>
        </p:nvSpPr>
        <p:spPr/>
        <p:txBody>
          <a:bodyPr/>
          <a:lstStyle/>
          <a:p>
            <a:r>
              <a:rPr lang="en-US" dirty="0"/>
              <a:t>Operating </a:t>
            </a:r>
            <a:r>
              <a:rPr lang="en-US" i="1" dirty="0">
                <a:solidFill>
                  <a:srgbClr val="FFC000"/>
                </a:solidFill>
                <a:effectLst>
                  <a:outerShdw blurRad="38100" dist="38100" dir="2700000" algn="tl">
                    <a:srgbClr val="000000">
                      <a:alpha val="43137"/>
                    </a:srgbClr>
                  </a:outerShdw>
                </a:effectLst>
              </a:rPr>
              <a:t>System</a:t>
            </a:r>
          </a:p>
        </p:txBody>
      </p:sp>
      <p:sp>
        <p:nvSpPr>
          <p:cNvPr id="6" name="Content Placeholder 5">
            <a:extLst>
              <a:ext uri="{FF2B5EF4-FFF2-40B4-BE49-F238E27FC236}">
                <a16:creationId xmlns:a16="http://schemas.microsoft.com/office/drawing/2014/main" id="{AC019152-3384-4A90-84D4-3C8EEFE7F392}"/>
              </a:ext>
            </a:extLst>
          </p:cNvPr>
          <p:cNvSpPr>
            <a:spLocks noGrp="1"/>
          </p:cNvSpPr>
          <p:nvPr>
            <p:ph idx="1"/>
          </p:nvPr>
        </p:nvSpPr>
        <p:spPr>
          <a:xfrm>
            <a:off x="685800" y="914400"/>
            <a:ext cx="11049000" cy="5105400"/>
          </a:xfrm>
        </p:spPr>
        <p:txBody>
          <a:bodyPr>
            <a:normAutofit/>
          </a:bodyPr>
          <a:lstStyle/>
          <a:p>
            <a:pPr marL="0" indent="0">
              <a:spcAft>
                <a:spcPts val="1800"/>
              </a:spcAft>
              <a:buNone/>
            </a:pPr>
            <a:r>
              <a:rPr lang="en-US" sz="3200" dirty="0"/>
              <a:t>What makes something a </a:t>
            </a:r>
            <a:r>
              <a:rPr lang="en-US" sz="3200" b="1" i="1" dirty="0"/>
              <a:t>system?</a:t>
            </a:r>
            <a:endParaRPr lang="en-US" sz="2000" b="1" i="1" dirty="0"/>
          </a:p>
          <a:p>
            <a:r>
              <a:rPr lang="en-US" sz="2000" dirty="0"/>
              <a:t>Multiple interrelated parts</a:t>
            </a:r>
          </a:p>
          <a:p>
            <a:pPr lvl="1"/>
            <a:r>
              <a:rPr lang="en-US" sz="2000" dirty="0"/>
              <a:t>Each potentially interacts with the others</a:t>
            </a:r>
          </a:p>
          <a:p>
            <a:r>
              <a:rPr lang="en-US" sz="2000" dirty="0"/>
              <a:t>Robustness requires an </a:t>
            </a:r>
            <a:r>
              <a:rPr lang="en-US" sz="2000" b="1" i="1" dirty="0"/>
              <a:t>engineering mindset</a:t>
            </a:r>
          </a:p>
          <a:p>
            <a:pPr lvl="1"/>
            <a:r>
              <a:rPr lang="en-US" sz="2000" dirty="0"/>
              <a:t>Meticulous error handling, defending against malicious careless users</a:t>
            </a:r>
          </a:p>
          <a:p>
            <a:pPr lvl="1"/>
            <a:r>
              <a:rPr lang="en-US" sz="2000" dirty="0"/>
              <a:t>Treating the computer as a concrete machine, with all of its limitations and possible failure cases</a:t>
            </a:r>
          </a:p>
          <a:p>
            <a:pPr marL="457200" lvl="1" indent="0">
              <a:buNone/>
            </a:pPr>
            <a:endParaRPr lang="en-US" sz="2000" dirty="0"/>
          </a:p>
          <a:p>
            <a:pPr marL="0" indent="0">
              <a:buNone/>
            </a:pPr>
            <a:r>
              <a:rPr lang="en-US" sz="3200" b="1" i="1" dirty="0"/>
              <a:t>System programming is an important part of this class!</a:t>
            </a:r>
          </a:p>
        </p:txBody>
      </p:sp>
    </p:spTree>
    <p:extLst>
      <p:ext uri="{BB962C8B-B14F-4D97-AF65-F5344CB8AC3E}">
        <p14:creationId xmlns:p14="http://schemas.microsoft.com/office/powerpoint/2010/main" val="1979614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smtClean="0">
                  <a:latin typeface="Gill Sans Light"/>
                </a:rPr>
                <a:t>Page</a:t>
              </a:r>
              <a:br>
                <a:rPr lang="en-US" sz="1600" dirty="0" smtClean="0">
                  <a:latin typeface="Gill Sans Light"/>
                </a:rPr>
              </a:br>
              <a:r>
                <a:rPr lang="en-US" sz="1600" dirty="0" smtClean="0">
                  <a:latin typeface="Gill Sans Light"/>
                </a:rPr>
                <a:t>Table</a:t>
              </a:r>
              <a:endParaRPr lang="en-US" sz="1600" dirty="0">
                <a:latin typeface="Gill Sans Light"/>
              </a:endParaRP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89" name="TextBox 88">
            <a:extLst>
              <a:ext uri="{FF2B5EF4-FFF2-40B4-BE49-F238E27FC236}">
                <a16:creationId xmlns:a16="http://schemas.microsoft.com/office/drawing/2014/main" id="{B3DCF606-9024-4662-BFA5-1ACF5775A2CA}"/>
              </a:ext>
            </a:extLst>
          </p:cNvPr>
          <p:cNvSpPr txBox="1"/>
          <p:nvPr/>
        </p:nvSpPr>
        <p:spPr>
          <a:xfrm>
            <a:off x="7933734" y="1193546"/>
            <a:ext cx="3857434" cy="1384995"/>
          </a:xfrm>
          <a:prstGeom prst="rect">
            <a:avLst/>
          </a:prstGeom>
          <a:noFill/>
        </p:spPr>
        <p:txBody>
          <a:bodyPr wrap="square" rtlCol="0">
            <a:spAutoFit/>
          </a:bodyPr>
          <a:lstStyle/>
          <a:p>
            <a:r>
              <a:rPr lang="en-US" sz="2800" b="1" dirty="0">
                <a:latin typeface="Gill Sans Light"/>
              </a:rPr>
              <a:t>What you learned in CS 61C – Machine </a:t>
            </a:r>
            <a:r>
              <a:rPr lang="en-US" sz="2800" b="1" dirty="0" smtClean="0">
                <a:latin typeface="Gill Sans Light"/>
              </a:rPr>
              <a:t>Structures </a:t>
            </a:r>
            <a:r>
              <a:rPr lang="en-US" sz="2800" b="1" dirty="0">
                <a:latin typeface="Gill Sans Light"/>
              </a:rPr>
              <a:t>(and C)</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3634215"/>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3405635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89" grpId="0"/>
      <p:bldP spid="91" grpId="0" animBg="1"/>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893556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3056545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3328889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2154238" y="5105401"/>
            <a:ext cx="7904162" cy="9239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662035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52253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208196944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7A52-1431-4BE0-884D-B430647E934F}"/>
              </a:ext>
            </a:extLst>
          </p:cNvPr>
          <p:cNvSpPr>
            <a:spLocks noGrp="1"/>
          </p:cNvSpPr>
          <p:nvPr>
            <p:ph type="title"/>
          </p:nvPr>
        </p:nvSpPr>
        <p:spPr>
          <a:xfrm>
            <a:off x="381000" y="1447800"/>
            <a:ext cx="4470400" cy="533400"/>
          </a:xfrm>
        </p:spPr>
        <p:txBody>
          <a:bodyPr/>
          <a:lstStyle/>
          <a:p>
            <a:r>
              <a:rPr lang="en-US" dirty="0"/>
              <a:t>For Example…</a:t>
            </a:r>
          </a:p>
        </p:txBody>
      </p:sp>
      <p:pic>
        <p:nvPicPr>
          <p:cNvPr id="8" name="Picture 7">
            <a:extLst>
              <a:ext uri="{FF2B5EF4-FFF2-40B4-BE49-F238E27FC236}">
                <a16:creationId xmlns:a16="http://schemas.microsoft.com/office/drawing/2014/main" id="{EE957EC1-9714-4F95-8518-7D4FD2E703B5}"/>
              </a:ext>
            </a:extLst>
          </p:cNvPr>
          <p:cNvPicPr>
            <a:picLocks noChangeAspect="1"/>
          </p:cNvPicPr>
          <p:nvPr/>
        </p:nvPicPr>
        <p:blipFill>
          <a:blip r:embed="rId2"/>
          <a:stretch>
            <a:fillRect/>
          </a:stretch>
        </p:blipFill>
        <p:spPr>
          <a:xfrm>
            <a:off x="4343400" y="762000"/>
            <a:ext cx="5047883" cy="5507424"/>
          </a:xfrm>
          <a:prstGeom prst="rect">
            <a:avLst/>
          </a:prstGeom>
        </p:spPr>
      </p:pic>
    </p:spTree>
    <p:extLst>
      <p:ext uri="{BB962C8B-B14F-4D97-AF65-F5344CB8AC3E}">
        <p14:creationId xmlns:p14="http://schemas.microsoft.com/office/powerpoint/2010/main" val="116132412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44636352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15551562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19904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82027733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06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037373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43023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990601"/>
            <a:ext cx="6773863" cy="544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8" name="Title 1"/>
          <p:cNvSpPr>
            <a:spLocks noGrp="1"/>
          </p:cNvSpPr>
          <p:nvPr>
            <p:ph type="title"/>
          </p:nvPr>
        </p:nvSpPr>
        <p:spPr>
          <a:xfrm>
            <a:off x="1981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spTree>
    <p:extLst>
      <p:ext uri="{BB962C8B-B14F-4D97-AF65-F5344CB8AC3E}">
        <p14:creationId xmlns:p14="http://schemas.microsoft.com/office/powerpoint/2010/main" val="301878764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7021613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613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671612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3715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4220333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66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99112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276665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Glue</a:t>
            </a:r>
          </a:p>
          <a:p>
            <a:pPr lvl="1"/>
            <a:r>
              <a:rPr lang="en-US" dirty="0"/>
              <a:t>Common services</a:t>
            </a:r>
          </a:p>
          <a:p>
            <a:pPr lvl="2"/>
            <a:r>
              <a:rPr lang="en-US" dirty="0"/>
              <a:t>Storage, Window system, Networking</a:t>
            </a:r>
          </a:p>
          <a:p>
            <a:pPr lvl="2"/>
            <a:r>
              <a:rPr lang="en-US" dirty="0"/>
              <a:t>Sharing, Authorization</a:t>
            </a:r>
          </a:p>
          <a:p>
            <a:pPr lvl="2"/>
            <a:r>
              <a:rPr lang="en-US" dirty="0"/>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159882945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take CS162?</a:t>
            </a:r>
            <a:endParaRPr lang="en-US" dirty="0"/>
          </a:p>
        </p:txBody>
      </p:sp>
      <p:sp>
        <p:nvSpPr>
          <p:cNvPr id="3" name="Content Placeholder 2"/>
          <p:cNvSpPr>
            <a:spLocks noGrp="1"/>
          </p:cNvSpPr>
          <p:nvPr>
            <p:ph idx="1"/>
          </p:nvPr>
        </p:nvSpPr>
        <p:spPr/>
        <p:txBody>
          <a:bodyPr/>
          <a:lstStyle/>
          <a:p>
            <a:r>
              <a:rPr lang="en-US" dirty="0" smtClean="0"/>
              <a:t>Some of you will actually design and build operating systems or components of them.</a:t>
            </a:r>
          </a:p>
          <a:p>
            <a:pPr lvl="1"/>
            <a:r>
              <a:rPr lang="en-US" dirty="0" smtClean="0"/>
              <a:t>Perhaps more now than ever</a:t>
            </a:r>
          </a:p>
          <a:p>
            <a:r>
              <a:rPr lang="en-US" dirty="0" smtClean="0"/>
              <a:t>Many of you will create systems that utilize the core concepts in operating systems.</a:t>
            </a:r>
          </a:p>
          <a:p>
            <a:pPr lvl="1"/>
            <a:r>
              <a:rPr lang="en-US" dirty="0" smtClean="0"/>
              <a:t>Whether you build software or hardware</a:t>
            </a:r>
          </a:p>
          <a:p>
            <a:pPr lvl="1"/>
            <a:r>
              <a:rPr lang="en-US" dirty="0" smtClean="0"/>
              <a:t>The concepts and design patterns appear at many levels</a:t>
            </a:r>
          </a:p>
          <a:p>
            <a:r>
              <a:rPr lang="en-US" dirty="0" smtClean="0"/>
              <a:t>All of you will build applications, etc. that utilize operating systems</a:t>
            </a:r>
          </a:p>
          <a:p>
            <a:pPr lvl="1"/>
            <a:r>
              <a:rPr lang="en-US" dirty="0" smtClean="0"/>
              <a:t>The better you understand their design and implementation, the better use you’ll make of them.</a:t>
            </a:r>
            <a:endParaRPr lang="en-US" dirty="0"/>
          </a:p>
        </p:txBody>
      </p:sp>
    </p:spTree>
    <p:extLst>
      <p:ext uri="{BB962C8B-B14F-4D97-AF65-F5344CB8AC3E}">
        <p14:creationId xmlns:p14="http://schemas.microsoft.com/office/powerpoint/2010/main" val="2038814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990601"/>
            <a:ext cx="6773863" cy="544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8" name="Title 1"/>
          <p:cNvSpPr>
            <a:spLocks noGrp="1"/>
          </p:cNvSpPr>
          <p:nvPr>
            <p:ph type="title"/>
          </p:nvPr>
        </p:nvSpPr>
        <p:spPr>
          <a:xfrm>
            <a:off x="1981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pic>
        <p:nvPicPr>
          <p:cNvPr id="2" name="Picture 1"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0200" y="1066800"/>
            <a:ext cx="1838509" cy="1378882"/>
          </a:xfrm>
          <a:prstGeom prst="rect">
            <a:avLst/>
          </a:prstGeom>
        </p:spPr>
      </p:pic>
      <p:pic>
        <p:nvPicPr>
          <p:cNvPr id="6" name="Picture 5"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53400" y="685800"/>
            <a:ext cx="1838509" cy="1378882"/>
          </a:xfrm>
          <a:prstGeom prst="rect">
            <a:avLst/>
          </a:prstGeom>
        </p:spPr>
      </p:pic>
      <p:pic>
        <p:nvPicPr>
          <p:cNvPr id="7" name="Picture 6"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5800" y="3200400"/>
            <a:ext cx="1838509" cy="1378882"/>
          </a:xfrm>
          <a:prstGeom prst="rect">
            <a:avLst/>
          </a:prstGeom>
        </p:spPr>
      </p:pic>
      <p:pic>
        <p:nvPicPr>
          <p:cNvPr id="8" name="Picture 7" descr="Free photo: Iphone, Phone, Smartphone, Mobile - Free Image on Pixabay - 24649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27023" y="4210241"/>
            <a:ext cx="1838509" cy="1378882"/>
          </a:xfrm>
          <a:prstGeom prst="rect">
            <a:avLst/>
          </a:prstGeom>
        </p:spPr>
      </p:pic>
      <p:pic>
        <p:nvPicPr>
          <p:cNvPr id="4" name="Picture 3"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2256" y="1165961"/>
            <a:ext cx="1645596" cy="1117177"/>
          </a:xfrm>
          <a:prstGeom prst="rect">
            <a:avLst/>
          </a:prstGeom>
        </p:spPr>
      </p:pic>
      <p:pic>
        <p:nvPicPr>
          <p:cNvPr id="10" name="Picture 9"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37953" y="5030534"/>
            <a:ext cx="1645596" cy="1117177"/>
          </a:xfrm>
          <a:prstGeom prst="rect">
            <a:avLst/>
          </a:prstGeom>
        </p:spPr>
      </p:pic>
      <p:pic>
        <p:nvPicPr>
          <p:cNvPr id="11" name="Picture 10"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7947" y="2868270"/>
            <a:ext cx="1645596" cy="1117177"/>
          </a:xfrm>
          <a:prstGeom prst="rect">
            <a:avLst/>
          </a:prstGeom>
        </p:spPr>
      </p:pic>
      <p:pic>
        <p:nvPicPr>
          <p:cNvPr id="12" name="Picture 11" descr="Making Your Computer Personal"/>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2866" y="4446109"/>
            <a:ext cx="1645596" cy="1117177"/>
          </a:xfrm>
          <a:prstGeom prst="rect">
            <a:avLst/>
          </a:prstGeom>
        </p:spPr>
      </p:pic>
      <p:pic>
        <p:nvPicPr>
          <p:cNvPr id="13" name="Picture 12">
            <a:extLst>
              <a:ext uri="{FF2B5EF4-FFF2-40B4-BE49-F238E27FC236}">
                <a16:creationId xmlns:a16="http://schemas.microsoft.com/office/drawing/2014/main" id="{3D7BB3CF-C0E5-4951-9916-553799587837}"/>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93221" y="2585917"/>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3D7BB3CF-C0E5-4951-9916-553799587837}"/>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6770536" y="3148327"/>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Fitbit | My new Fitbit complete with yellow band... =o ..."/>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955244" y="1896477"/>
            <a:ext cx="626596" cy="528691"/>
          </a:xfrm>
          <a:prstGeom prst="rect">
            <a:avLst/>
          </a:prstGeom>
        </p:spPr>
      </p:pic>
      <p:pic>
        <p:nvPicPr>
          <p:cNvPr id="16" name="Picture 15" descr="Fitbit | My new Fitbit complete with yellow band... =o ..."/>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72388" y="5004698"/>
            <a:ext cx="626596" cy="528691"/>
          </a:xfrm>
          <a:prstGeom prst="rect">
            <a:avLst/>
          </a:prstGeom>
        </p:spPr>
      </p:pic>
      <p:pic>
        <p:nvPicPr>
          <p:cNvPr id="9" name="Picture 8" descr="Tesla car 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823871" y="1402159"/>
            <a:ext cx="1976580" cy="1248540"/>
          </a:xfrm>
          <a:prstGeom prst="rect">
            <a:avLst/>
          </a:prstGeom>
        </p:spPr>
      </p:pic>
      <p:pic>
        <p:nvPicPr>
          <p:cNvPr id="18" name="Picture 17" descr="Tesla car 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flipH="1">
            <a:off x="369480" y="5313859"/>
            <a:ext cx="1976580" cy="1248540"/>
          </a:xfrm>
          <a:prstGeom prst="rect">
            <a:avLst/>
          </a:prstGeom>
        </p:spPr>
      </p:pic>
      <p:pic>
        <p:nvPicPr>
          <p:cNvPr id="15" name="Picture 14" descr="the last cult of England | Staff of Programmes Ltd, London, … | Flick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1591" y="1591469"/>
            <a:ext cx="6086475" cy="4238625"/>
          </a:xfrm>
          <a:prstGeom prst="rect">
            <a:avLst/>
          </a:prstGeom>
        </p:spPr>
      </p:pic>
      <p:sp>
        <p:nvSpPr>
          <p:cNvPr id="17" name="Rectangle 16"/>
          <p:cNvSpPr/>
          <p:nvPr/>
        </p:nvSpPr>
        <p:spPr>
          <a:xfrm>
            <a:off x="3512003" y="3018275"/>
            <a:ext cx="4786888"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The Internet!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894594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2"/>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94065" y="290952"/>
            <a:ext cx="8629248" cy="316880"/>
          </a:xfrm>
        </p:spPr>
        <p:txBody>
          <a:bodyPr/>
          <a:lstStyle/>
          <a:p>
            <a:r>
              <a:rPr lang="en-US" dirty="0" smtClean="0"/>
              <a:t>Who am I?  John </a:t>
            </a:r>
            <a:r>
              <a:rPr lang="en-US" dirty="0" err="1" smtClean="0"/>
              <a:t>Kubiatowicz</a:t>
            </a:r>
            <a:r>
              <a:rPr lang="en-US" dirty="0" smtClean="0"/>
              <a:t> (Prof “</a:t>
            </a:r>
            <a:r>
              <a:rPr lang="en-US" dirty="0" err="1" smtClean="0"/>
              <a:t>Kubi</a:t>
            </a:r>
            <a:r>
              <a:rPr lang="en-US" dirty="0" smtClean="0"/>
              <a:t>”)</a:t>
            </a:r>
          </a:p>
        </p:txBody>
      </p:sp>
      <p:sp>
        <p:nvSpPr>
          <p:cNvPr id="955395" name="Rectangle 3"/>
          <p:cNvSpPr>
            <a:spLocks noGrp="1" noChangeArrowheads="1"/>
          </p:cNvSpPr>
          <p:nvPr>
            <p:ph type="body" idx="1"/>
          </p:nvPr>
        </p:nvSpPr>
        <p:spPr>
          <a:xfrm>
            <a:off x="2164078" y="723638"/>
            <a:ext cx="8292986" cy="6134362"/>
          </a:xfrm>
        </p:spPr>
        <p:txBody>
          <a:bodyPr>
            <a:normAutofit fontScale="92500" lnSpcReduction="20000"/>
          </a:bodyPr>
          <a:lstStyle/>
          <a:p>
            <a:pPr>
              <a:defRPr/>
            </a:pPr>
            <a:r>
              <a:rPr lang="en-US" dirty="0" smtClean="0"/>
              <a:t>Background in Hardware Design</a:t>
            </a:r>
          </a:p>
          <a:p>
            <a:pPr lvl="1">
              <a:defRPr/>
            </a:pPr>
            <a:r>
              <a:rPr lang="en-US" dirty="0" smtClean="0"/>
              <a:t>Alewife project at MIT</a:t>
            </a:r>
          </a:p>
          <a:p>
            <a:pPr lvl="1">
              <a:defRPr/>
            </a:pPr>
            <a:r>
              <a:rPr lang="en-US" dirty="0" smtClean="0"/>
              <a:t>Designed CMMU, Modified SPAR C processor</a:t>
            </a:r>
          </a:p>
          <a:p>
            <a:pPr lvl="1">
              <a:defRPr/>
            </a:pPr>
            <a:r>
              <a:rPr lang="en-US" dirty="0" smtClean="0"/>
              <a:t>Helped to write operating system</a:t>
            </a:r>
          </a:p>
          <a:p>
            <a:pPr>
              <a:defRPr/>
            </a:pPr>
            <a:r>
              <a:rPr lang="en-US" dirty="0" smtClean="0"/>
              <a:t>Background in Operating Systems</a:t>
            </a:r>
          </a:p>
          <a:p>
            <a:pPr lvl="1">
              <a:defRPr/>
            </a:pPr>
            <a:r>
              <a:rPr lang="en-US" dirty="0" smtClean="0"/>
              <a:t>Worked for Project Athena (MIT) </a:t>
            </a:r>
          </a:p>
          <a:p>
            <a:pPr lvl="1">
              <a:defRPr/>
            </a:pPr>
            <a:r>
              <a:rPr lang="en-US" dirty="0" smtClean="0"/>
              <a:t>OS Developer (device drivers, network file systems)</a:t>
            </a:r>
          </a:p>
          <a:p>
            <a:pPr lvl="1">
              <a:defRPr/>
            </a:pPr>
            <a:r>
              <a:rPr lang="en-US" dirty="0" smtClean="0"/>
              <a:t>Worked on Clustered High-Availability systems.</a:t>
            </a:r>
          </a:p>
          <a:p>
            <a:pPr>
              <a:defRPr/>
            </a:pPr>
            <a:r>
              <a:rPr lang="en-US" dirty="0" smtClean="0"/>
              <a:t>Peer-to-Peer</a:t>
            </a:r>
          </a:p>
          <a:p>
            <a:pPr lvl="1">
              <a:defRPr/>
            </a:pPr>
            <a:r>
              <a:rPr lang="en-US" dirty="0" err="1" smtClean="0"/>
              <a:t>OceanStore</a:t>
            </a:r>
            <a:r>
              <a:rPr lang="en-US" dirty="0" smtClean="0"/>
              <a:t> project – Store your data for 1000 years</a:t>
            </a:r>
          </a:p>
          <a:p>
            <a:pPr lvl="1">
              <a:defRPr/>
            </a:pPr>
            <a:r>
              <a:rPr lang="en-US" dirty="0" smtClean="0"/>
              <a:t>Tapestry and Bamboo – Find you data around globe</a:t>
            </a:r>
          </a:p>
          <a:p>
            <a:pPr lvl="1">
              <a:defRPr/>
            </a:pPr>
            <a:r>
              <a:rPr lang="en-US" dirty="0" smtClean="0"/>
              <a:t>One of the first cloud storage projects!  (Before the cloud!)</a:t>
            </a:r>
          </a:p>
          <a:p>
            <a:pPr>
              <a:defRPr/>
            </a:pPr>
            <a:r>
              <a:rPr lang="en-US" dirty="0" smtClean="0"/>
              <a:t>Quantum Computing</a:t>
            </a:r>
          </a:p>
          <a:p>
            <a:pPr lvl="1">
              <a:defRPr/>
            </a:pPr>
            <a:r>
              <a:rPr lang="en-US" dirty="0" smtClean="0"/>
              <a:t>Exploring architectures for quantum computers</a:t>
            </a:r>
          </a:p>
          <a:p>
            <a:pPr lvl="1">
              <a:defRPr/>
            </a:pPr>
            <a:r>
              <a:rPr lang="en-US" dirty="0" smtClean="0"/>
              <a:t>CAD tool set yields some interesting results</a:t>
            </a:r>
          </a:p>
          <a:p>
            <a:pPr>
              <a:defRPr/>
            </a:pPr>
            <a:r>
              <a:rPr lang="en-US" dirty="0" err="1">
                <a:solidFill>
                  <a:srgbClr val="FF0000"/>
                </a:solidFill>
              </a:rPr>
              <a:t>SwarmLAB</a:t>
            </a:r>
            <a:r>
              <a:rPr lang="en-US" dirty="0">
                <a:solidFill>
                  <a:srgbClr val="FF0000"/>
                </a:solidFill>
              </a:rPr>
              <a:t>/Berkeley Lab for Intelligent Edge</a:t>
            </a:r>
          </a:p>
          <a:p>
            <a:pPr lvl="1">
              <a:defRPr/>
            </a:pPr>
            <a:r>
              <a:rPr lang="en-US" dirty="0">
                <a:solidFill>
                  <a:srgbClr val="FF0000"/>
                </a:solidFill>
              </a:rPr>
              <a:t>Global Data Plane (GDP)/</a:t>
            </a:r>
            <a:r>
              <a:rPr lang="en-US" dirty="0" err="1">
                <a:solidFill>
                  <a:srgbClr val="FF0000"/>
                </a:solidFill>
              </a:rPr>
              <a:t>DataCapsules</a:t>
            </a:r>
            <a:endParaRPr lang="en-US" dirty="0">
              <a:solidFill>
                <a:srgbClr val="FF0000"/>
              </a:solidFill>
            </a:endParaRPr>
          </a:p>
          <a:p>
            <a:pPr lvl="1">
              <a:defRPr/>
            </a:pPr>
            <a:r>
              <a:rPr lang="en-US" dirty="0">
                <a:solidFill>
                  <a:srgbClr val="FF0000"/>
                </a:solidFill>
              </a:rPr>
              <a:t>Fog </a:t>
            </a:r>
            <a:r>
              <a:rPr lang="en-US" dirty="0" smtClean="0">
                <a:solidFill>
                  <a:srgbClr val="FF0000"/>
                </a:solidFill>
              </a:rPr>
              <a:t>Robotics</a:t>
            </a:r>
          </a:p>
          <a:p>
            <a:pPr lvl="1">
              <a:defRPr/>
            </a:pPr>
            <a:r>
              <a:rPr lang="en-US" dirty="0" smtClean="0">
                <a:solidFill>
                  <a:srgbClr val="FF0000"/>
                </a:solidFill>
              </a:rPr>
              <a:t>Hardened Data Containers</a:t>
            </a:r>
            <a:endParaRPr lang="en-US" dirty="0">
              <a:solidFill>
                <a:srgbClr val="FF0000"/>
              </a:solidFill>
            </a:endParaRPr>
          </a:p>
        </p:txBody>
      </p:sp>
      <p:grpSp>
        <p:nvGrpSpPr>
          <p:cNvPr id="2" name="Group 1"/>
          <p:cNvGrpSpPr>
            <a:grpSpLocks/>
          </p:cNvGrpSpPr>
          <p:nvPr/>
        </p:nvGrpSpPr>
        <p:grpSpPr bwMode="auto">
          <a:xfrm>
            <a:off x="9951650" y="1924814"/>
            <a:ext cx="1935550" cy="1355159"/>
            <a:chOff x="6934200" y="2813050"/>
            <a:chExt cx="2209800" cy="1763713"/>
          </a:xfrm>
        </p:grpSpPr>
        <p:grpSp>
          <p:nvGrpSpPr>
            <p:cNvPr id="4107" name="Group 6"/>
            <p:cNvGrpSpPr>
              <a:grpSpLocks/>
            </p:cNvGrpSpPr>
            <p:nvPr/>
          </p:nvGrpSpPr>
          <p:grpSpPr bwMode="auto">
            <a:xfrm>
              <a:off x="6934200" y="2813050"/>
              <a:ext cx="1698625" cy="1763713"/>
              <a:chOff x="1968" y="960"/>
              <a:chExt cx="1776" cy="1776"/>
            </a:xfrm>
          </p:grpSpPr>
          <p:pic>
            <p:nvPicPr>
              <p:cNvPr id="4109" name="Picture 7"/>
              <p:cNvPicPr>
                <a:picLocks noChangeAspect="1" noChangeArrowheads="1"/>
              </p:cNvPicPr>
              <p:nvPr/>
            </p:nvPicPr>
            <p:blipFill>
              <a:blip r:embed="rId2" cstate="email">
                <a:extLst>
                  <a:ext uri="{28A0092B-C50C-407E-A947-70E740481C1C}">
                    <a14:useLocalDpi xmlns:a14="http://schemas.microsoft.com/office/drawing/2010/main" val="0"/>
                  </a:ext>
                </a:extLst>
              </a:blip>
              <a:srcRect l="2563" t="2563" r="2563" b="2563"/>
              <a:stretch>
                <a:fillRect/>
              </a:stretch>
            </p:blipFill>
            <p:spPr bwMode="auto">
              <a:xfrm>
                <a:off x="1968" y="960"/>
                <a:ext cx="1776" cy="17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8" descr="Viewlogo_new0"/>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V="1">
                <a:off x="2448" y="1056"/>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9" descr="Viewlogo_new0"/>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8" y="2067"/>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 descr="Viewlogo_new0"/>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943" y="1584"/>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1" descr="Viewlogo_new0"/>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2906" y="1561"/>
                <a:ext cx="86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8" name="Rectangle 12"/>
            <p:cNvSpPr>
              <a:spLocks noChangeArrowheads="1"/>
            </p:cNvSpPr>
            <p:nvPr/>
          </p:nvSpPr>
          <p:spPr bwMode="auto">
            <a:xfrm rot="5400000">
              <a:off x="8153400" y="34337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a:latin typeface="Comic Sans MS" pitchFamily="66" charset="0"/>
                </a:rPr>
                <a:t>Tessellation</a:t>
              </a:r>
            </a:p>
          </p:txBody>
        </p:sp>
      </p:grpSp>
      <p:grpSp>
        <p:nvGrpSpPr>
          <p:cNvPr id="3" name="Group 2"/>
          <p:cNvGrpSpPr>
            <a:grpSpLocks/>
          </p:cNvGrpSpPr>
          <p:nvPr/>
        </p:nvGrpSpPr>
        <p:grpSpPr bwMode="auto">
          <a:xfrm>
            <a:off x="9951650" y="315373"/>
            <a:ext cx="1935550" cy="1478404"/>
            <a:chOff x="6934200" y="919163"/>
            <a:chExt cx="2209800" cy="1762125"/>
          </a:xfrm>
        </p:grpSpPr>
        <p:pic>
          <p:nvPicPr>
            <p:cNvPr id="4105" name="Picture 4" descr="cmmu-photo-small"/>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34200" y="919163"/>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Rectangle 13"/>
            <p:cNvSpPr>
              <a:spLocks noChangeArrowheads="1"/>
            </p:cNvSpPr>
            <p:nvPr/>
          </p:nvSpPr>
          <p:spPr bwMode="auto">
            <a:xfrm rot="5400000">
              <a:off x="8153400" y="15287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dirty="0">
                  <a:latin typeface="Comic Sans MS" pitchFamily="66" charset="0"/>
                </a:rPr>
                <a:t>Alewife</a:t>
              </a:r>
            </a:p>
          </p:txBody>
        </p:sp>
      </p:grpSp>
      <p:grpSp>
        <p:nvGrpSpPr>
          <p:cNvPr id="4" name="Group 3"/>
          <p:cNvGrpSpPr>
            <a:grpSpLocks/>
          </p:cNvGrpSpPr>
          <p:nvPr/>
        </p:nvGrpSpPr>
        <p:grpSpPr bwMode="auto">
          <a:xfrm>
            <a:off x="10027850" y="3220214"/>
            <a:ext cx="1843542" cy="1829884"/>
            <a:chOff x="6993727" y="4483666"/>
            <a:chExt cx="2150273" cy="2343150"/>
          </a:xfrm>
        </p:grpSpPr>
        <p:pic>
          <p:nvPicPr>
            <p:cNvPr id="4103" name="Picture 5" descr="oceanblue"/>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3727" y="4483666"/>
              <a:ext cx="1600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4"/>
            <p:cNvSpPr>
              <a:spLocks noChangeArrowheads="1"/>
            </p:cNvSpPr>
            <p:nvPr/>
          </p:nvSpPr>
          <p:spPr bwMode="auto">
            <a:xfrm rot="5400000">
              <a:off x="8153400" y="5643563"/>
              <a:ext cx="1524000" cy="457200"/>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a:latin typeface="Comic Sans MS" pitchFamily="66" charset="0"/>
                </a:rPr>
                <a:t>OceanStore</a:t>
              </a:r>
            </a:p>
          </p:txBody>
        </p:sp>
      </p:grpSp>
      <p:grpSp>
        <p:nvGrpSpPr>
          <p:cNvPr id="8" name="Group 7"/>
          <p:cNvGrpSpPr/>
          <p:nvPr/>
        </p:nvGrpSpPr>
        <p:grpSpPr>
          <a:xfrm>
            <a:off x="8168731" y="5439232"/>
            <a:ext cx="3546501" cy="1190168"/>
            <a:chOff x="7742081" y="5352459"/>
            <a:chExt cx="3546501" cy="1190168"/>
          </a:xfrm>
        </p:grpSpPr>
        <p:grpSp>
          <p:nvGrpSpPr>
            <p:cNvPr id="19" name="Group 18"/>
            <p:cNvGrpSpPr/>
            <p:nvPr/>
          </p:nvGrpSpPr>
          <p:grpSpPr>
            <a:xfrm>
              <a:off x="7742081" y="5360963"/>
              <a:ext cx="3078319" cy="1173160"/>
              <a:chOff x="540152" y="1386710"/>
              <a:chExt cx="4935659" cy="2086182"/>
            </a:xfrm>
          </p:grpSpPr>
          <p:grpSp>
            <p:nvGrpSpPr>
              <p:cNvPr id="20" name="Group 19"/>
              <p:cNvGrpSpPr/>
              <p:nvPr/>
            </p:nvGrpSpPr>
            <p:grpSpPr>
              <a:xfrm>
                <a:off x="3461101" y="1386710"/>
                <a:ext cx="2014710" cy="2086182"/>
                <a:chOff x="1139064" y="590166"/>
                <a:chExt cx="2014710" cy="2086182"/>
              </a:xfrm>
            </p:grpSpPr>
            <p:pic>
              <p:nvPicPr>
                <p:cNvPr id="22" name="Picture 21"/>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139064" y="590166"/>
                  <a:ext cx="2014710" cy="2086182"/>
                </a:xfrm>
                <a:prstGeom prst="rect">
                  <a:avLst/>
                </a:prstGeom>
              </p:spPr>
            </p:pic>
            <p:sp>
              <p:nvSpPr>
                <p:cNvPr id="23" name="TextBox 22"/>
                <p:cNvSpPr txBox="1"/>
                <p:nvPr/>
              </p:nvSpPr>
              <p:spPr>
                <a:xfrm rot="19135451">
                  <a:off x="2329706" y="1189057"/>
                  <a:ext cx="296191" cy="930421"/>
                </a:xfrm>
                <a:prstGeom prst="rect">
                  <a:avLst/>
                </a:prstGeom>
                <a:noFill/>
              </p:spPr>
              <p:txBody>
                <a:bodyPr wrap="none" rtlCol="0">
                  <a:spAutoFit/>
                </a:bodyPr>
                <a:lstStyle/>
                <a:p>
                  <a:endParaRPr lang="en-US" sz="2800" dirty="0"/>
                </a:p>
              </p:txBody>
            </p:sp>
          </p:grpSp>
          <p:pic>
            <p:nvPicPr>
              <p:cNvPr id="21" name="Picture 20" descr="Free photo: Dock, &lt;strong&gt;Container&lt;/strong&gt;, Export, Cargo - Free Image on Pixabay - 44198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40152" y="1387622"/>
                <a:ext cx="2833688" cy="1895029"/>
              </a:xfrm>
              <a:prstGeom prst="rect">
                <a:avLst/>
              </a:prstGeom>
            </p:spPr>
          </p:pic>
        </p:grpSp>
        <p:sp>
          <p:nvSpPr>
            <p:cNvPr id="24" name="Rectangle 14"/>
            <p:cNvSpPr>
              <a:spLocks noChangeArrowheads="1"/>
            </p:cNvSpPr>
            <p:nvPr/>
          </p:nvSpPr>
          <p:spPr bwMode="auto">
            <a:xfrm rot="5400000">
              <a:off x="10497507" y="5751552"/>
              <a:ext cx="1190168" cy="391982"/>
            </a:xfrm>
            <a:prstGeom prst="rect">
              <a:avLst/>
            </a:prstGeom>
            <a:solidFill>
              <a:schemeClr val="bg1"/>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sz="1600" dirty="0" smtClean="0">
                  <a:latin typeface="Comic Sans MS" pitchFamily="66" charset="0"/>
                </a:rPr>
                <a:t>Global Data </a:t>
              </a:r>
            </a:p>
            <a:p>
              <a:pPr algn="ctr">
                <a:spcBef>
                  <a:spcPct val="0"/>
                </a:spcBef>
              </a:pPr>
              <a:r>
                <a:rPr lang="en-US" sz="1600" dirty="0" smtClean="0">
                  <a:latin typeface="Comic Sans MS" pitchFamily="66" charset="0"/>
                </a:rPr>
                <a:t>Plane</a:t>
              </a:r>
              <a:endParaRPr lang="en-US" sz="1600" dirty="0">
                <a:latin typeface="Comic Sans MS" pitchFamily="66" charset="0"/>
              </a:endParaRPr>
            </a:p>
          </p:txBody>
        </p:sp>
      </p:grpSp>
      <p:sp>
        <p:nvSpPr>
          <p:cNvPr id="25" name="Rectangle 16"/>
          <p:cNvSpPr>
            <a:spLocks noChangeArrowheads="1"/>
          </p:cNvSpPr>
          <p:nvPr/>
        </p:nvSpPr>
        <p:spPr bwMode="auto">
          <a:xfrm>
            <a:off x="0" y="3940314"/>
            <a:ext cx="218200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John Kubiatowicz</a:t>
            </a:r>
            <a:br>
              <a:rPr lang="en-US" sz="2000" b="0" dirty="0" smtClean="0">
                <a:latin typeface="Gill Sans Light"/>
              </a:rPr>
            </a:br>
            <a:r>
              <a:rPr lang="en-US" sz="2000" b="0" dirty="0" smtClean="0">
                <a:latin typeface="Gill Sans Light"/>
              </a:rPr>
              <a:t>(KUBI)</a:t>
            </a:r>
            <a:endParaRPr lang="en-US" sz="2000" b="0" dirty="0">
              <a:latin typeface="Gill Sans Light"/>
            </a:endParaRPr>
          </a:p>
        </p:txBody>
      </p:sp>
      <p:pic>
        <p:nvPicPr>
          <p:cNvPr id="6" name="Picture 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59823" y="1139262"/>
            <a:ext cx="1956979" cy="2819400"/>
          </a:xfrm>
          <a:prstGeom prst="rect">
            <a:avLst/>
          </a:prstGeom>
        </p:spPr>
      </p:pic>
    </p:spTree>
    <p:extLst>
      <p:ext uri="{BB962C8B-B14F-4D97-AF65-F5344CB8AC3E}">
        <p14:creationId xmlns:p14="http://schemas.microsoft.com/office/powerpoint/2010/main" val="869040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5395">
                                            <p:txEl>
                                              <p:pRg st="3" end="3"/>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5539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55395">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55395">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55395">
                                            <p:txEl>
                                              <p:pRg st="7" end="7"/>
                                            </p:txEl>
                                          </p:spTgt>
                                        </p:tgtEl>
                                        <p:attrNameLst>
                                          <p:attrName>style.visibility</p:attrName>
                                        </p:attrNameLst>
                                      </p:cBhvr>
                                      <p:to>
                                        <p:strVal val="visible"/>
                                      </p:to>
                                    </p:set>
                                  </p:childTnLst>
                                </p:cTn>
                              </p:par>
                            </p:childTnLst>
                          </p:cTn>
                        </p:par>
                        <p:par>
                          <p:cTn id="38" fill="hold" nodeType="afterGroup">
                            <p:stCondLst>
                              <p:cond delay="0"/>
                            </p:stCondLst>
                            <p:childTnLst>
                              <p:par>
                                <p:cTn id="39" presetID="1"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539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539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55395">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55395">
                                            <p:txEl>
                                              <p:pRg st="11" end="11"/>
                                            </p:txEl>
                                          </p:spTgt>
                                        </p:tgtEl>
                                        <p:attrNameLst>
                                          <p:attrName>style.visibility</p:attrName>
                                        </p:attrNameLst>
                                      </p:cBhvr>
                                      <p:to>
                                        <p:strVal val="visible"/>
                                      </p:to>
                                    </p:set>
                                  </p:childTnLst>
                                </p:cTn>
                              </p:par>
                            </p:childTnLst>
                          </p:cTn>
                        </p:par>
                        <p:par>
                          <p:cTn id="57" fill="hold" nodeType="afterGroup">
                            <p:stCondLst>
                              <p:cond delay="0"/>
                            </p:stCondLst>
                            <p:childTnLst>
                              <p:par>
                                <p:cTn id="58" presetID="1" presetClass="entr" presetSubtype="0"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55395">
                                            <p:txEl>
                                              <p:pRg st="12" end="1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55395">
                                            <p:txEl>
                                              <p:pRg st="13" end="1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55395">
                                            <p:txEl>
                                              <p:pRg st="14" end="1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55395">
                                            <p:txEl>
                                              <p:pRg st="15" end="15"/>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55395">
                                            <p:txEl>
                                              <p:pRg st="16" end="16"/>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55395">
                                            <p:txEl>
                                              <p:pRg st="17" end="17"/>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55395">
                                            <p:txEl>
                                              <p:pRg st="18" end="18"/>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uiExpand="1"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latin typeface="Gill Sans Light" charset="0"/>
                <a:cs typeface="Gill Sans Light" charset="0"/>
              </a:rPr>
              <a:t>CS162 TAs: Sections TBA</a:t>
            </a:r>
            <a:endParaRPr lang="en-US" dirty="0"/>
          </a:p>
        </p:txBody>
      </p:sp>
      <p:grpSp>
        <p:nvGrpSpPr>
          <p:cNvPr id="29" name="Group 28"/>
          <p:cNvGrpSpPr/>
          <p:nvPr/>
        </p:nvGrpSpPr>
        <p:grpSpPr>
          <a:xfrm>
            <a:off x="3838895" y="990600"/>
            <a:ext cx="2028505" cy="2546785"/>
            <a:chOff x="209799" y="2209800"/>
            <a:chExt cx="2028505" cy="2546785"/>
          </a:xfrm>
        </p:grpSpPr>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9650" y="2209800"/>
              <a:ext cx="1828800" cy="1828800"/>
            </a:xfrm>
            <a:prstGeom prst="rect">
              <a:avLst/>
            </a:prstGeom>
            <a:ln>
              <a:solidFill>
                <a:schemeClr val="tx1"/>
              </a:solidFill>
            </a:ln>
          </p:spPr>
        </p:pic>
        <p:sp>
          <p:nvSpPr>
            <p:cNvPr id="31" name="Rectangle 16"/>
            <p:cNvSpPr>
              <a:spLocks noChangeArrowheads="1"/>
            </p:cNvSpPr>
            <p:nvPr/>
          </p:nvSpPr>
          <p:spPr bwMode="auto">
            <a:xfrm>
              <a:off x="209799" y="4048699"/>
              <a:ext cx="202850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David Zhang</a:t>
              </a:r>
              <a:br>
                <a:rPr lang="en-US" sz="2000" b="0" dirty="0" smtClean="0">
                  <a:latin typeface="Gill Sans Light"/>
                </a:rPr>
              </a:br>
              <a:r>
                <a:rPr lang="en-US" sz="2000" b="0" dirty="0" smtClean="0">
                  <a:latin typeface="Gill Sans Light"/>
                  <a:cs typeface="Gill Sans Light" charset="0"/>
                </a:rPr>
                <a:t>(Head-Head </a:t>
              </a:r>
              <a:r>
                <a:rPr lang="en-US" sz="2000" b="0" dirty="0">
                  <a:latin typeface="Gill Sans Light"/>
                  <a:cs typeface="Gill Sans Light" charset="0"/>
                </a:rPr>
                <a:t>TA)</a:t>
              </a:r>
              <a:endParaRPr lang="en-US" sz="2000" b="0" dirty="0">
                <a:latin typeface="Gill Sans Light"/>
              </a:endParaRPr>
            </a:p>
          </p:txBody>
        </p:sp>
      </p:grpSp>
      <p:grpSp>
        <p:nvGrpSpPr>
          <p:cNvPr id="13" name="Group 12"/>
          <p:cNvGrpSpPr/>
          <p:nvPr/>
        </p:nvGrpSpPr>
        <p:grpSpPr>
          <a:xfrm>
            <a:off x="6367234" y="990600"/>
            <a:ext cx="1828800" cy="2526587"/>
            <a:chOff x="307272" y="2229998"/>
            <a:chExt cx="1828800" cy="2526587"/>
          </a:xfrm>
        </p:grpSpPr>
        <p:sp>
          <p:nvSpPr>
            <p:cNvPr id="11" name="Rectangle 16"/>
            <p:cNvSpPr>
              <a:spLocks noChangeArrowheads="1"/>
            </p:cNvSpPr>
            <p:nvPr/>
          </p:nvSpPr>
          <p:spPr bwMode="auto">
            <a:xfrm>
              <a:off x="338258" y="4048699"/>
              <a:ext cx="176683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Rohan Kumar</a:t>
              </a:r>
              <a:r>
                <a:rPr lang="en-US" sz="2000" b="0" dirty="0" smtClean="0">
                  <a:latin typeface="Gill Sans Light"/>
                </a:rPr>
                <a:t/>
              </a:r>
              <a:br>
                <a:rPr lang="en-US" sz="2000" b="0" dirty="0" smtClean="0">
                  <a:latin typeface="Gill Sans Light"/>
                </a:rPr>
              </a:br>
              <a:r>
                <a:rPr lang="en-US" sz="2000" b="0" dirty="0" smtClean="0">
                  <a:latin typeface="Gill Sans Light"/>
                  <a:cs typeface="Gill Sans Light" charset="0"/>
                </a:rPr>
                <a:t>(Head TA)</a:t>
              </a:r>
              <a:endParaRPr lang="en-US" sz="2000" b="0" dirty="0">
                <a:latin typeface="Gill Sans Light"/>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7272" y="2229998"/>
              <a:ext cx="1828800" cy="1828800"/>
            </a:xfrm>
            <a:prstGeom prst="rect">
              <a:avLst/>
            </a:prstGeom>
            <a:ln>
              <a:solidFill>
                <a:schemeClr val="tx1"/>
              </a:solidFill>
            </a:ln>
          </p:spPr>
        </p:pic>
      </p:grpSp>
      <p:grpSp>
        <p:nvGrpSpPr>
          <p:cNvPr id="65" name="Group 64"/>
          <p:cNvGrpSpPr/>
          <p:nvPr/>
        </p:nvGrpSpPr>
        <p:grpSpPr>
          <a:xfrm>
            <a:off x="685800" y="3832646"/>
            <a:ext cx="1828800" cy="2260378"/>
            <a:chOff x="651486" y="1013246"/>
            <a:chExt cx="1828800" cy="2260378"/>
          </a:xfrm>
        </p:grpSpPr>
        <p:sp>
          <p:nvSpPr>
            <p:cNvPr id="35" name="Rectangle 16"/>
            <p:cNvSpPr>
              <a:spLocks noChangeArrowheads="1"/>
            </p:cNvSpPr>
            <p:nvPr/>
          </p:nvSpPr>
          <p:spPr bwMode="auto">
            <a:xfrm>
              <a:off x="860405" y="2873514"/>
              <a:ext cx="141096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Levy Deng</a:t>
              </a:r>
              <a:endParaRPr lang="en-US" sz="2000" b="0" dirty="0">
                <a:latin typeface="Gill Sans Light"/>
              </a:endParaRPr>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1486" y="1013246"/>
              <a:ext cx="1828800" cy="1828800"/>
            </a:xfrm>
            <a:prstGeom prst="rect">
              <a:avLst/>
            </a:prstGeom>
            <a:ln>
              <a:solidFill>
                <a:schemeClr val="tx1"/>
              </a:solidFill>
            </a:ln>
          </p:spPr>
        </p:pic>
      </p:grpSp>
      <p:grpSp>
        <p:nvGrpSpPr>
          <p:cNvPr id="64" name="Group 63"/>
          <p:cNvGrpSpPr/>
          <p:nvPr/>
        </p:nvGrpSpPr>
        <p:grpSpPr>
          <a:xfrm>
            <a:off x="2920136" y="3832646"/>
            <a:ext cx="1932131" cy="2260378"/>
            <a:chOff x="2885822" y="1013246"/>
            <a:chExt cx="1932131" cy="2260378"/>
          </a:xfrm>
        </p:grpSpPr>
        <p:sp>
          <p:nvSpPr>
            <p:cNvPr id="50" name="Rectangle 16"/>
            <p:cNvSpPr>
              <a:spLocks noChangeArrowheads="1"/>
            </p:cNvSpPr>
            <p:nvPr/>
          </p:nvSpPr>
          <p:spPr bwMode="auto">
            <a:xfrm>
              <a:off x="2885822" y="2873514"/>
              <a:ext cx="19321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err="1">
                  <a:latin typeface="Gill Sans Light"/>
                </a:rPr>
                <a:t>Vasanth</a:t>
              </a:r>
              <a:r>
                <a:rPr lang="en-US" sz="2000" b="0" dirty="0">
                  <a:latin typeface="Gill Sans Light"/>
                </a:rPr>
                <a:t> Kumar</a:t>
              </a:r>
              <a:endParaRPr lang="en-US" sz="2000" b="0" dirty="0">
                <a:latin typeface="Gill Sans Light"/>
              </a:endParaRPr>
            </a:p>
          </p:txBody>
        </p:sp>
        <p:pic>
          <p:nvPicPr>
            <p:cNvPr id="24" name="Picture 2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57168" y="1013246"/>
              <a:ext cx="1828800" cy="1828800"/>
            </a:xfrm>
            <a:prstGeom prst="rect">
              <a:avLst/>
            </a:prstGeom>
            <a:ln>
              <a:solidFill>
                <a:schemeClr val="tx1"/>
              </a:solidFill>
            </a:ln>
          </p:spPr>
        </p:pic>
      </p:grpSp>
      <p:grpSp>
        <p:nvGrpSpPr>
          <p:cNvPr id="63" name="Group 62"/>
          <p:cNvGrpSpPr/>
          <p:nvPr/>
        </p:nvGrpSpPr>
        <p:grpSpPr>
          <a:xfrm>
            <a:off x="5250965" y="3810000"/>
            <a:ext cx="1911101" cy="2283024"/>
            <a:chOff x="5216651" y="990600"/>
            <a:chExt cx="1911101" cy="2283024"/>
          </a:xfrm>
        </p:grpSpPr>
        <p:pic>
          <p:nvPicPr>
            <p:cNvPr id="28" name="Picture 2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57800" y="990600"/>
              <a:ext cx="1828800" cy="1828800"/>
            </a:xfrm>
            <a:prstGeom prst="rect">
              <a:avLst/>
            </a:prstGeom>
            <a:ln>
              <a:solidFill>
                <a:schemeClr val="tx1"/>
              </a:solidFill>
            </a:ln>
          </p:spPr>
        </p:pic>
        <p:sp>
          <p:nvSpPr>
            <p:cNvPr id="58" name="Rectangle 16"/>
            <p:cNvSpPr>
              <a:spLocks noChangeArrowheads="1"/>
            </p:cNvSpPr>
            <p:nvPr/>
          </p:nvSpPr>
          <p:spPr bwMode="auto">
            <a:xfrm>
              <a:off x="5216651" y="2873514"/>
              <a:ext cx="191110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Wilson Nguyen</a:t>
              </a:r>
              <a:endParaRPr lang="en-US" sz="2000" b="0" dirty="0">
                <a:latin typeface="Gill Sans Light"/>
              </a:endParaRPr>
            </a:p>
          </p:txBody>
        </p:sp>
      </p:grpSp>
      <p:grpSp>
        <p:nvGrpSpPr>
          <p:cNvPr id="62" name="Group 61"/>
          <p:cNvGrpSpPr/>
          <p:nvPr/>
        </p:nvGrpSpPr>
        <p:grpSpPr>
          <a:xfrm>
            <a:off x="7485514" y="3822599"/>
            <a:ext cx="1861599" cy="2578201"/>
            <a:chOff x="7451200" y="1003199"/>
            <a:chExt cx="1861599" cy="2578201"/>
          </a:xfrm>
        </p:grpSpPr>
        <p:pic>
          <p:nvPicPr>
            <p:cNvPr id="32" name="Picture 3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467600" y="1003199"/>
              <a:ext cx="1828800" cy="1828800"/>
            </a:xfrm>
            <a:prstGeom prst="rect">
              <a:avLst/>
            </a:prstGeom>
            <a:ln>
              <a:solidFill>
                <a:schemeClr val="tx1"/>
              </a:solidFill>
            </a:ln>
          </p:spPr>
        </p:pic>
        <p:sp>
          <p:nvSpPr>
            <p:cNvPr id="59" name="Rectangle 16"/>
            <p:cNvSpPr>
              <a:spLocks noChangeArrowheads="1"/>
            </p:cNvSpPr>
            <p:nvPr/>
          </p:nvSpPr>
          <p:spPr bwMode="auto">
            <a:xfrm>
              <a:off x="7451200" y="2873514"/>
              <a:ext cx="186159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err="1">
                  <a:latin typeface="Gill Sans Light"/>
                </a:rPr>
                <a:t>Viansa</a:t>
              </a:r>
              <a:r>
                <a:rPr lang="en-US" sz="2000" b="0" dirty="0">
                  <a:latin typeface="Gill Sans Light"/>
                </a:rPr>
                <a:t> (Ansa) </a:t>
              </a:r>
              <a:r>
                <a:rPr lang="en-US" sz="2000" b="0" dirty="0" smtClean="0">
                  <a:latin typeface="Gill Sans Light"/>
                </a:rPr>
                <a:t/>
              </a:r>
              <a:br>
                <a:rPr lang="en-US" sz="2000" b="0" dirty="0" smtClean="0">
                  <a:latin typeface="Gill Sans Light"/>
                </a:rPr>
              </a:br>
              <a:r>
                <a:rPr lang="en-US" sz="2000" b="0" dirty="0" err="1" smtClean="0">
                  <a:latin typeface="Gill Sans Light"/>
                </a:rPr>
                <a:t>Schmulbach</a:t>
              </a:r>
              <a:endParaRPr lang="en-US" sz="2000" b="0" dirty="0">
                <a:latin typeface="Gill Sans Light"/>
              </a:endParaRPr>
            </a:p>
          </p:txBody>
        </p:sp>
      </p:grpSp>
      <p:grpSp>
        <p:nvGrpSpPr>
          <p:cNvPr id="61" name="Group 60"/>
          <p:cNvGrpSpPr/>
          <p:nvPr/>
        </p:nvGrpSpPr>
        <p:grpSpPr>
          <a:xfrm>
            <a:off x="9707697" y="3837236"/>
            <a:ext cx="1828800" cy="2255788"/>
            <a:chOff x="9673383" y="1017836"/>
            <a:chExt cx="1828800" cy="2255788"/>
          </a:xfrm>
        </p:grpSpPr>
        <p:pic>
          <p:nvPicPr>
            <p:cNvPr id="33" name="Picture 3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73383" y="1017836"/>
              <a:ext cx="1828800" cy="1828800"/>
            </a:xfrm>
            <a:prstGeom prst="rect">
              <a:avLst/>
            </a:prstGeom>
            <a:ln>
              <a:solidFill>
                <a:schemeClr val="tx1"/>
              </a:solidFill>
            </a:ln>
          </p:spPr>
        </p:pic>
        <p:sp>
          <p:nvSpPr>
            <p:cNvPr id="60" name="Rectangle 16"/>
            <p:cNvSpPr>
              <a:spLocks noChangeArrowheads="1"/>
            </p:cNvSpPr>
            <p:nvPr/>
          </p:nvSpPr>
          <p:spPr bwMode="auto">
            <a:xfrm>
              <a:off x="9909966" y="2873514"/>
              <a:ext cx="142699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2000" b="0" dirty="0" smtClean="0">
                  <a:latin typeface="Gill Sans Light"/>
                </a:rPr>
                <a:t>Daniel Zhu</a:t>
              </a:r>
              <a:endParaRPr lang="en-US" sz="2000" b="0" dirty="0">
                <a:latin typeface="Gill Sans Light"/>
              </a:endParaRPr>
            </a:p>
          </p:txBody>
        </p:sp>
      </p:grpSp>
    </p:spTree>
    <p:extLst>
      <p:ext uri="{BB962C8B-B14F-4D97-AF65-F5344CB8AC3E}">
        <p14:creationId xmlns:p14="http://schemas.microsoft.com/office/powerpoint/2010/main" val="141589867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Enrollment</a:t>
            </a:r>
            <a:endParaRPr lang="en-US" dirty="0"/>
          </a:p>
        </p:txBody>
      </p:sp>
      <p:sp>
        <p:nvSpPr>
          <p:cNvPr id="3" name="Content Placeholder 2"/>
          <p:cNvSpPr>
            <a:spLocks noGrp="1"/>
          </p:cNvSpPr>
          <p:nvPr>
            <p:ph idx="1"/>
          </p:nvPr>
        </p:nvSpPr>
        <p:spPr>
          <a:xfrm>
            <a:off x="596900" y="697523"/>
            <a:ext cx="10998200" cy="5105400"/>
          </a:xfrm>
          <a:ln>
            <a:noFill/>
          </a:ln>
        </p:spPr>
        <p:txBody>
          <a:bodyPr/>
          <a:lstStyle/>
          <a:p>
            <a:pPr>
              <a:lnSpc>
                <a:spcPct val="85000"/>
              </a:lnSpc>
              <a:defRPr/>
            </a:pPr>
            <a:r>
              <a:rPr lang="en-US" dirty="0" smtClean="0">
                <a:solidFill>
                  <a:srgbClr val="FF0000"/>
                </a:solidFill>
                <a:ea typeface="ＭＳ Ｐゴシック" charset="0"/>
              </a:rPr>
              <a:t>This term class size is extremely limited for funding reasons</a:t>
            </a:r>
          </a:p>
          <a:p>
            <a:pPr lvl="1">
              <a:lnSpc>
                <a:spcPct val="85000"/>
              </a:lnSpc>
              <a:defRPr/>
            </a:pPr>
            <a:r>
              <a:rPr lang="en-US" dirty="0" smtClean="0">
                <a:ea typeface="ＭＳ Ｐゴシック" charset="0"/>
              </a:rPr>
              <a:t>We will be expanding the class a bit</a:t>
            </a:r>
            <a:endParaRPr lang="en-US" dirty="0" smtClean="0">
              <a:ea typeface="ＭＳ Ｐゴシック" charset="0"/>
            </a:endParaRPr>
          </a:p>
          <a:p>
            <a:pPr lvl="2">
              <a:lnSpc>
                <a:spcPct val="85000"/>
              </a:lnSpc>
              <a:defRPr/>
            </a:pPr>
            <a:r>
              <a:rPr lang="en-US" dirty="0" smtClean="0">
                <a:solidFill>
                  <a:srgbClr val="FF0000"/>
                </a:solidFill>
                <a:ea typeface="ＭＳ Ｐゴシック" charset="0"/>
              </a:rPr>
              <a:t>When</a:t>
            </a:r>
            <a:r>
              <a:rPr lang="en-US" dirty="0" smtClean="0">
                <a:solidFill>
                  <a:srgbClr val="FF0000"/>
                </a:solidFill>
                <a:ea typeface="ＭＳ Ｐゴシック" charset="0"/>
              </a:rPr>
              <a:t> </a:t>
            </a:r>
            <a:r>
              <a:rPr lang="en-US" dirty="0" smtClean="0">
                <a:solidFill>
                  <a:srgbClr val="FF0000"/>
                </a:solidFill>
                <a:ea typeface="ＭＳ Ｐゴシック" charset="0"/>
              </a:rPr>
              <a:t>this happens, we will let students in automatically</a:t>
            </a:r>
          </a:p>
          <a:p>
            <a:pPr lvl="1">
              <a:lnSpc>
                <a:spcPct val="85000"/>
              </a:lnSpc>
              <a:defRPr/>
            </a:pPr>
            <a:r>
              <a:rPr lang="en-US" dirty="0" smtClean="0">
                <a:ea typeface="ＭＳ Ｐゴシック" charset="0"/>
              </a:rPr>
              <a:t>Please do not email us asking for special reordering of the waitlist! </a:t>
            </a:r>
          </a:p>
          <a:p>
            <a:pPr lvl="2">
              <a:lnSpc>
                <a:spcPct val="85000"/>
              </a:lnSpc>
              <a:defRPr/>
            </a:pPr>
            <a:r>
              <a:rPr lang="en-US" dirty="0" smtClean="0">
                <a:ea typeface="ＭＳ Ｐゴシック" charset="0"/>
              </a:rPr>
              <a:t>Ordering is dictated by department policy!</a:t>
            </a:r>
          </a:p>
          <a:p>
            <a:pPr>
              <a:lnSpc>
                <a:spcPct val="85000"/>
              </a:lnSpc>
              <a:defRPr/>
            </a:pPr>
            <a:r>
              <a:rPr lang="en-US" dirty="0" smtClean="0">
                <a:solidFill>
                  <a:srgbClr val="FF0000"/>
                </a:solidFill>
                <a:ea typeface="ＭＳ Ｐゴシック" charset="0"/>
              </a:rPr>
              <a:t>This </a:t>
            </a:r>
            <a:r>
              <a:rPr lang="en-US" dirty="0">
                <a:solidFill>
                  <a:srgbClr val="FF0000"/>
                </a:solidFill>
                <a:ea typeface="ＭＳ Ｐゴシック" charset="0"/>
              </a:rPr>
              <a:t>is an Early Drop Deadline course </a:t>
            </a:r>
            <a:r>
              <a:rPr lang="en-US" dirty="0" smtClean="0">
                <a:solidFill>
                  <a:srgbClr val="FF0000"/>
                </a:solidFill>
                <a:ea typeface="ＭＳ Ｐゴシック" charset="0"/>
              </a:rPr>
              <a:t>(January </a:t>
            </a:r>
            <a:r>
              <a:rPr lang="en-US" dirty="0" smtClean="0">
                <a:solidFill>
                  <a:srgbClr val="FF0000"/>
                </a:solidFill>
                <a:ea typeface="ＭＳ Ｐゴシック" charset="0"/>
              </a:rPr>
              <a:t>27</a:t>
            </a:r>
            <a:r>
              <a:rPr lang="en-US" baseline="30000" dirty="0" smtClean="0">
                <a:solidFill>
                  <a:srgbClr val="FF0000"/>
                </a:solidFill>
                <a:ea typeface="ＭＳ Ｐゴシック" charset="0"/>
              </a:rPr>
              <a:t>th</a:t>
            </a:r>
            <a:r>
              <a:rPr lang="en-US" dirty="0" smtClean="0">
                <a:solidFill>
                  <a:srgbClr val="FF0000"/>
                </a:solidFill>
                <a:ea typeface="ＭＳ Ｐゴシック" charset="0"/>
              </a:rPr>
              <a:t>)</a:t>
            </a:r>
            <a:endParaRPr lang="en-US" dirty="0">
              <a:solidFill>
                <a:srgbClr val="FF0000"/>
              </a:solidFill>
              <a:ea typeface="ＭＳ Ｐゴシック" charset="0"/>
            </a:endParaRPr>
          </a:p>
          <a:p>
            <a:pPr lvl="1">
              <a:lnSpc>
                <a:spcPct val="85000"/>
              </a:lnSpc>
              <a:defRPr/>
            </a:pPr>
            <a:r>
              <a:rPr lang="en-US" dirty="0">
                <a:ea typeface="ＭＳ Ｐゴシック" charset="0"/>
              </a:rPr>
              <a:t>If you are not serious about </a:t>
            </a:r>
            <a:r>
              <a:rPr lang="en-US" dirty="0" smtClean="0">
                <a:ea typeface="ＭＳ Ｐゴシック" charset="0"/>
              </a:rPr>
              <a:t>taking this class, </a:t>
            </a:r>
            <a:r>
              <a:rPr lang="en-US" i="1" dirty="0">
                <a:solidFill>
                  <a:srgbClr val="FF0000"/>
                </a:solidFill>
                <a:ea typeface="ＭＳ Ｐゴシック" charset="0"/>
              </a:rPr>
              <a:t>please drop </a:t>
            </a:r>
            <a:r>
              <a:rPr lang="en-US" i="1" dirty="0" smtClean="0">
                <a:solidFill>
                  <a:srgbClr val="FF0000"/>
                </a:solidFill>
                <a:ea typeface="ＭＳ Ｐゴシック" charset="0"/>
              </a:rPr>
              <a:t>quickly </a:t>
            </a:r>
            <a:endParaRPr lang="en-US" i="1" dirty="0">
              <a:solidFill>
                <a:srgbClr val="FF0000"/>
              </a:solidFill>
              <a:ea typeface="ＭＳ Ｐゴシック" charset="0"/>
            </a:endParaRPr>
          </a:p>
          <a:p>
            <a:pPr lvl="2">
              <a:lnSpc>
                <a:spcPct val="85000"/>
              </a:lnSpc>
              <a:defRPr/>
            </a:pPr>
            <a:r>
              <a:rPr lang="en-US" dirty="0">
                <a:ea typeface="ＭＳ Ｐゴシック" charset="0"/>
              </a:rPr>
              <a:t>Department will continue to admit students as other students </a:t>
            </a:r>
            <a:r>
              <a:rPr lang="en-US" dirty="0" smtClean="0">
                <a:ea typeface="ＭＳ Ｐゴシック" charset="0"/>
              </a:rPr>
              <a:t>drop</a:t>
            </a:r>
          </a:p>
          <a:p>
            <a:pPr lvl="1">
              <a:lnSpc>
                <a:spcPct val="85000"/>
              </a:lnSpc>
              <a:defRPr/>
            </a:pPr>
            <a:r>
              <a:rPr lang="en-US" dirty="0" smtClean="0">
                <a:ea typeface="ＭＳ Ｐゴシック" charset="0"/>
              </a:rPr>
              <a:t>Really hard to drop afterwards!  </a:t>
            </a:r>
          </a:p>
          <a:p>
            <a:pPr lvl="2">
              <a:lnSpc>
                <a:spcPct val="85000"/>
              </a:lnSpc>
              <a:defRPr/>
            </a:pPr>
            <a:r>
              <a:rPr lang="en-US" dirty="0" smtClean="0">
                <a:ea typeface="ＭＳ Ｐゴシック" charset="0"/>
              </a:rPr>
              <a:t>Don’t forget to keep up with work if you are still on the waitlist!</a:t>
            </a:r>
          </a:p>
          <a:p>
            <a:pPr>
              <a:lnSpc>
                <a:spcPct val="85000"/>
              </a:lnSpc>
              <a:defRPr/>
            </a:pPr>
            <a:r>
              <a:rPr lang="en-US" dirty="0" smtClean="0">
                <a:solidFill>
                  <a:srgbClr val="FF0000"/>
                </a:solidFill>
                <a:ea typeface="ＭＳ Ｐゴシック" charset="0"/>
              </a:rPr>
              <a:t>As long as you are on the waitlist or applying for concurrent enrollment,</a:t>
            </a:r>
            <a:br>
              <a:rPr lang="en-US" dirty="0" smtClean="0">
                <a:solidFill>
                  <a:srgbClr val="FF0000"/>
                </a:solidFill>
                <a:ea typeface="ＭＳ Ｐゴシック" charset="0"/>
              </a:rPr>
            </a:br>
            <a:r>
              <a:rPr lang="en-US" dirty="0" smtClean="0">
                <a:solidFill>
                  <a:srgbClr val="FF0000"/>
                </a:solidFill>
                <a:ea typeface="ＭＳ Ｐゴシック" charset="0"/>
              </a:rPr>
              <a:t>you must do the work!</a:t>
            </a:r>
            <a:endParaRPr lang="en-US" dirty="0">
              <a:ea typeface="ＭＳ Ｐゴシック" charset="0"/>
            </a:endParaRPr>
          </a:p>
          <a:p>
            <a:pPr lvl="1">
              <a:lnSpc>
                <a:spcPct val="85000"/>
              </a:lnSpc>
              <a:defRPr/>
            </a:pPr>
            <a:r>
              <a:rPr lang="en-US" dirty="0" smtClean="0">
                <a:solidFill>
                  <a:srgbClr val="FF0000"/>
                </a:solidFill>
                <a:ea typeface="ＭＳ Ｐゴシック" charset="0"/>
              </a:rPr>
              <a:t>If you are no longer interested in the course, please remove yourself from waitlist</a:t>
            </a:r>
          </a:p>
        </p:txBody>
      </p:sp>
    </p:spTree>
    <p:extLst>
      <p:ext uri="{BB962C8B-B14F-4D97-AF65-F5344CB8AC3E}">
        <p14:creationId xmlns:p14="http://schemas.microsoft.com/office/powerpoint/2010/main" val="3834306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Infrastructure, Textbook &amp; Readings</a:t>
            </a:r>
          </a:p>
        </p:txBody>
      </p:sp>
      <p:sp>
        <p:nvSpPr>
          <p:cNvPr id="37890" name="Content Placeholder 2"/>
          <p:cNvSpPr>
            <a:spLocks noGrp="1"/>
          </p:cNvSpPr>
          <p:nvPr>
            <p:ph idx="1"/>
          </p:nvPr>
        </p:nvSpPr>
        <p:spPr>
          <a:xfrm>
            <a:off x="381000" y="703384"/>
            <a:ext cx="8903299" cy="6002215"/>
          </a:xfrm>
        </p:spPr>
        <p:txBody>
          <a:bodyPr>
            <a:normAutofit lnSpcReduction="10000"/>
          </a:bodyPr>
          <a:lstStyle/>
          <a:p>
            <a:pPr>
              <a:tabLst>
                <a:tab pos="1265238" algn="l"/>
              </a:tabLst>
              <a:defRPr/>
            </a:pPr>
            <a:r>
              <a:rPr lang="en-US" sz="2200" dirty="0">
                <a:ea typeface="ＭＳ Ｐゴシック" charset="0"/>
              </a:rPr>
              <a:t>Infrastructure</a:t>
            </a:r>
          </a:p>
          <a:p>
            <a:pPr lvl="1">
              <a:tabLst>
                <a:tab pos="1265238" algn="l"/>
              </a:tabLst>
              <a:defRPr/>
            </a:pPr>
            <a:r>
              <a:rPr lang="en-US" sz="2000" dirty="0">
                <a:ea typeface="ＭＳ Ｐゴシック" charset="0"/>
              </a:rPr>
              <a:t>Website: 	</a:t>
            </a:r>
            <a:r>
              <a:rPr lang="en-US" sz="1800" b="1" dirty="0">
                <a:solidFill>
                  <a:srgbClr val="FF0000"/>
                </a:solidFill>
                <a:latin typeface="Courier New" panose="02070309020205020404" pitchFamily="49" charset="0"/>
                <a:ea typeface="ＭＳ Ｐゴシック" charset="0"/>
                <a:cs typeface="Courier New" panose="02070309020205020404" pitchFamily="49" charset="0"/>
              </a:rPr>
              <a:t>http://</a:t>
            </a:r>
            <a:r>
              <a:rPr lang="en-US" sz="1800" b="1" dirty="0" smtClean="0">
                <a:solidFill>
                  <a:srgbClr val="FF0000"/>
                </a:solidFill>
                <a:latin typeface="Courier New" panose="02070309020205020404" pitchFamily="49" charset="0"/>
                <a:ea typeface="ＭＳ Ｐゴシック" charset="0"/>
                <a:cs typeface="Courier New" panose="02070309020205020404" pitchFamily="49" charset="0"/>
              </a:rPr>
              <a:t>cs162.org</a:t>
            </a:r>
            <a:endParaRPr lang="en-US" sz="1800" b="1" dirty="0">
              <a:solidFill>
                <a:srgbClr val="FF0000"/>
              </a:solidFill>
              <a:latin typeface="Courier New" panose="02070309020205020404" pitchFamily="49" charset="0"/>
              <a:ea typeface="ＭＳ Ｐゴシック" charset="0"/>
              <a:cs typeface="Courier New" panose="02070309020205020404" pitchFamily="49" charset="0"/>
            </a:endParaRPr>
          </a:p>
          <a:p>
            <a:pPr lvl="1">
              <a:tabLst>
                <a:tab pos="1265238" algn="l"/>
              </a:tabLst>
              <a:defRPr/>
            </a:pPr>
            <a:r>
              <a:rPr lang="en-US" sz="2000" dirty="0" err="1" smtClean="0">
                <a:ea typeface="ＭＳ Ｐゴシック" charset="0"/>
              </a:rPr>
              <a:t>EdStem</a:t>
            </a:r>
            <a:r>
              <a:rPr lang="en-US" sz="2000" dirty="0" smtClean="0">
                <a:ea typeface="ＭＳ Ｐゴシック" charset="0"/>
              </a:rPr>
              <a:t>: </a:t>
            </a:r>
            <a:r>
              <a:rPr lang="en-US" sz="1800" b="1" dirty="0" smtClean="0">
                <a:solidFill>
                  <a:srgbClr val="FF0000"/>
                </a:solidFill>
                <a:latin typeface="Courier New" panose="02070309020205020404" pitchFamily="49" charset="0"/>
                <a:ea typeface="ＭＳ Ｐゴシック" charset="0"/>
                <a:cs typeface="Courier New" panose="02070309020205020404" pitchFamily="49" charset="0"/>
              </a:rPr>
              <a:t>https</a:t>
            </a:r>
            <a:r>
              <a:rPr lang="en-US" sz="1800" b="1" dirty="0">
                <a:solidFill>
                  <a:srgbClr val="FF0000"/>
                </a:solidFill>
                <a:latin typeface="Courier New" panose="02070309020205020404" pitchFamily="49" charset="0"/>
                <a:ea typeface="ＭＳ Ｐゴシック" charset="0"/>
                <a:cs typeface="Courier New" panose="02070309020205020404" pitchFamily="49" charset="0"/>
              </a:rPr>
              <a:t>://https://</a:t>
            </a:r>
            <a:r>
              <a:rPr lang="en-US" sz="1800" b="1" dirty="0" smtClean="0">
                <a:solidFill>
                  <a:srgbClr val="FF0000"/>
                </a:solidFill>
                <a:latin typeface="Courier New" panose="02070309020205020404" pitchFamily="49" charset="0"/>
                <a:ea typeface="ＭＳ Ｐゴシック" charset="0"/>
                <a:cs typeface="Courier New" panose="02070309020205020404" pitchFamily="49" charset="0"/>
              </a:rPr>
              <a:t>edstem.org/us/courses/33980/</a:t>
            </a:r>
          </a:p>
          <a:p>
            <a:pPr lvl="1">
              <a:tabLst>
                <a:tab pos="1265238" algn="l"/>
              </a:tabLst>
              <a:defRPr/>
            </a:pPr>
            <a:r>
              <a:rPr lang="en-US" sz="2000" dirty="0" smtClean="0">
                <a:ea typeface="ＭＳ Ｐゴシック" charset="0"/>
              </a:rPr>
              <a:t>Lecture </a:t>
            </a:r>
            <a:r>
              <a:rPr lang="en-US" sz="2000" dirty="0" smtClean="0">
                <a:ea typeface="ＭＳ Ｐゴシック" charset="0"/>
              </a:rPr>
              <a:t>Recordings: Tentatively as links off main class page </a:t>
            </a:r>
            <a:r>
              <a:rPr lang="en-US" sz="2000" dirty="0" smtClean="0">
                <a:ea typeface="ＭＳ Ｐゴシック" charset="0"/>
              </a:rPr>
              <a:t>(within one week?)</a:t>
            </a:r>
            <a:endParaRPr lang="en-US" sz="2000" dirty="0" smtClean="0">
              <a:ea typeface="ＭＳ Ｐゴシック" charset="0"/>
            </a:endParaRPr>
          </a:p>
          <a:p>
            <a:pPr>
              <a:tabLst>
                <a:tab pos="1265238" algn="l"/>
              </a:tabLst>
              <a:defRPr/>
            </a:pPr>
            <a:r>
              <a:rPr lang="en-US" sz="2200" dirty="0" smtClean="0">
                <a:ea typeface="ＭＳ Ｐゴシック" charset="0"/>
              </a:rPr>
              <a:t>Textbook</a:t>
            </a:r>
            <a:r>
              <a:rPr lang="en-US" sz="2200" dirty="0">
                <a:ea typeface="ＭＳ Ｐゴシック" charset="0"/>
              </a:rPr>
              <a:t>: Operating Systems: Principles and Practice </a:t>
            </a:r>
            <a:br>
              <a:rPr lang="en-US" sz="2200" dirty="0">
                <a:ea typeface="ＭＳ Ｐゴシック" charset="0"/>
              </a:rPr>
            </a:br>
            <a:r>
              <a:rPr lang="en-US" sz="2200" dirty="0">
                <a:ea typeface="ＭＳ Ｐゴシック" charset="0"/>
              </a:rPr>
              <a:t>(2nd Edition)  Anderson and </a:t>
            </a:r>
            <a:r>
              <a:rPr lang="en-US" sz="2200" dirty="0" err="1" smtClean="0">
                <a:ea typeface="ＭＳ Ｐゴシック" charset="0"/>
              </a:rPr>
              <a:t>Dahlin</a:t>
            </a:r>
            <a:endParaRPr lang="en-US" sz="2200" dirty="0">
              <a:ea typeface="ＭＳ Ｐゴシック" charset="0"/>
            </a:endParaRPr>
          </a:p>
          <a:p>
            <a:pPr lvl="1">
              <a:tabLst>
                <a:tab pos="1265238" algn="l"/>
              </a:tabLst>
              <a:defRPr/>
            </a:pPr>
            <a:r>
              <a:rPr lang="en-US" sz="2000" dirty="0" smtClean="0">
                <a:ea typeface="ＭＳ Ｐゴシック" charset="0"/>
              </a:rPr>
              <a:t>Suggested readings posted along with lectures</a:t>
            </a:r>
            <a:endParaRPr lang="en-US" sz="2000" dirty="0">
              <a:ea typeface="ＭＳ Ｐゴシック" charset="0"/>
            </a:endParaRPr>
          </a:p>
          <a:p>
            <a:pPr lvl="1">
              <a:tabLst>
                <a:tab pos="1265238" algn="l"/>
              </a:tabLst>
              <a:defRPr/>
            </a:pPr>
            <a:r>
              <a:rPr lang="en-US" sz="2000" dirty="0" smtClean="0">
                <a:ea typeface="ＭＳ Ｐゴシック" charset="0"/>
              </a:rPr>
              <a:t>Try to keep up with material in book as well as lectures</a:t>
            </a:r>
            <a:endParaRPr lang="en-US" sz="2000" dirty="0">
              <a:ea typeface="ＭＳ Ｐゴシック" charset="0"/>
            </a:endParaRPr>
          </a:p>
          <a:p>
            <a:pPr>
              <a:tabLst>
                <a:tab pos="1265238" algn="l"/>
              </a:tabLst>
              <a:defRPr/>
            </a:pPr>
            <a:r>
              <a:rPr lang="en-US" sz="2200" dirty="0" smtClean="0">
                <a:ea typeface="ＭＳ Ｐゴシック" charset="0"/>
              </a:rPr>
              <a:t>Supplementary Material</a:t>
            </a:r>
          </a:p>
          <a:p>
            <a:pPr lvl="1"/>
            <a:r>
              <a:rPr lang="en-US" sz="1800" dirty="0"/>
              <a:t>Operating Systems: Three Easy Pieces, </a:t>
            </a:r>
            <a:r>
              <a:rPr lang="en-US" sz="1800" dirty="0" smtClean="0"/>
              <a:t/>
            </a:r>
            <a:br>
              <a:rPr lang="en-US" sz="1800" dirty="0" smtClean="0"/>
            </a:br>
            <a:r>
              <a:rPr lang="en-US" sz="1800" dirty="0" smtClean="0"/>
              <a:t>by </a:t>
            </a:r>
            <a:r>
              <a:rPr lang="en-US" sz="1800" dirty="0" err="1"/>
              <a:t>Remzi</a:t>
            </a:r>
            <a:r>
              <a:rPr lang="en-US" sz="1800" dirty="0"/>
              <a:t> and Andrea </a:t>
            </a:r>
            <a:r>
              <a:rPr lang="en-US" sz="1800" dirty="0" err="1"/>
              <a:t>Arpaci-Dusseau</a:t>
            </a:r>
            <a:r>
              <a:rPr lang="en-US" sz="1800" dirty="0"/>
              <a:t>, available for free online</a:t>
            </a:r>
          </a:p>
          <a:p>
            <a:pPr lvl="1"/>
            <a:r>
              <a:rPr lang="en-US" sz="1800" dirty="0"/>
              <a:t>Linux Kernel Development, 3</a:t>
            </a:r>
            <a:r>
              <a:rPr lang="en-US" sz="1800" baseline="30000" dirty="0"/>
              <a:t>rd</a:t>
            </a:r>
            <a:r>
              <a:rPr lang="en-US" sz="1800" dirty="0"/>
              <a:t> edition, by Robert </a:t>
            </a:r>
            <a:r>
              <a:rPr lang="en-US" sz="1800" dirty="0" smtClean="0"/>
              <a:t>Love</a:t>
            </a:r>
            <a:endParaRPr lang="en-US" sz="1800" dirty="0">
              <a:ea typeface="ＭＳ Ｐゴシック" charset="0"/>
            </a:endParaRPr>
          </a:p>
          <a:p>
            <a:pPr>
              <a:tabLst>
                <a:tab pos="1265238" algn="l"/>
              </a:tabLst>
              <a:defRPr/>
            </a:pPr>
            <a:r>
              <a:rPr lang="en-US" sz="2200" dirty="0">
                <a:ea typeface="ＭＳ Ｐゴシック" charset="0"/>
              </a:rPr>
              <a:t>Online supplements</a:t>
            </a:r>
          </a:p>
          <a:p>
            <a:pPr lvl="1">
              <a:tabLst>
                <a:tab pos="1265238" algn="l"/>
              </a:tabLst>
              <a:defRPr/>
            </a:pPr>
            <a:r>
              <a:rPr lang="en-US" sz="2000" dirty="0">
                <a:ea typeface="ＭＳ Ｐゴシック" charset="0"/>
              </a:rPr>
              <a:t>See course website</a:t>
            </a:r>
          </a:p>
          <a:p>
            <a:pPr lvl="1">
              <a:tabLst>
                <a:tab pos="1265238" algn="l"/>
              </a:tabLst>
              <a:defRPr/>
            </a:pPr>
            <a:r>
              <a:rPr lang="en-US" sz="2000" dirty="0">
                <a:ea typeface="ＭＳ Ｐゴシック" charset="0"/>
              </a:rPr>
              <a:t>Includes Appendices, sample problems, etc.</a:t>
            </a:r>
          </a:p>
          <a:p>
            <a:pPr lvl="1">
              <a:tabLst>
                <a:tab pos="1265238" algn="l"/>
              </a:tabLst>
              <a:defRPr/>
            </a:pPr>
            <a:r>
              <a:rPr lang="en-US" sz="2000" dirty="0">
                <a:ea typeface="ＭＳ Ｐゴシック" charset="0"/>
              </a:rPr>
              <a:t>Networking, Databases, Software </a:t>
            </a:r>
            <a:r>
              <a:rPr lang="en-US" sz="2000" dirty="0" err="1">
                <a:ea typeface="ＭＳ Ｐゴシック" charset="0"/>
              </a:rPr>
              <a:t>Eng</a:t>
            </a:r>
            <a:r>
              <a:rPr lang="en-US" sz="2000" dirty="0">
                <a:ea typeface="ＭＳ Ｐゴシック" charset="0"/>
              </a:rPr>
              <a:t>, Security</a:t>
            </a:r>
          </a:p>
          <a:p>
            <a:pPr lvl="1">
              <a:tabLst>
                <a:tab pos="1265238" algn="l"/>
              </a:tabLst>
              <a:defRPr/>
            </a:pPr>
            <a:r>
              <a:rPr lang="en-US" sz="2000" dirty="0">
                <a:solidFill>
                  <a:srgbClr val="FF0000"/>
                </a:solidFill>
                <a:ea typeface="ＭＳ Ｐゴシック" charset="0"/>
              </a:rPr>
              <a:t>Some Research Papers! </a:t>
            </a:r>
          </a:p>
          <a:p>
            <a:pPr>
              <a:tabLst>
                <a:tab pos="1265238" algn="l"/>
              </a:tabLst>
              <a:defRPr/>
            </a:pPr>
            <a:endParaRPr lang="en-US" sz="2200" dirty="0">
              <a:ea typeface="ＭＳ Ｐゴシック" charset="0"/>
            </a:endParaRPr>
          </a:p>
        </p:txBody>
      </p:sp>
      <p:pic>
        <p:nvPicPr>
          <p:cNvPr id="6" name="Picture 5">
            <a:extLst>
              <a:ext uri="{FF2B5EF4-FFF2-40B4-BE49-F238E27FC236}">
                <a16:creationId xmlns:a16="http://schemas.microsoft.com/office/drawing/2014/main" id="{8AB33325-2E22-49B0-AAE0-2B4BDB3D11D7}"/>
              </a:ext>
            </a:extLst>
          </p:cNvPr>
          <p:cNvPicPr>
            <a:picLocks noChangeAspect="1"/>
          </p:cNvPicPr>
          <p:nvPr/>
        </p:nvPicPr>
        <p:blipFill>
          <a:blip r:embed="rId2"/>
          <a:stretch>
            <a:fillRect/>
          </a:stretch>
        </p:blipFill>
        <p:spPr>
          <a:xfrm>
            <a:off x="9448800" y="685800"/>
            <a:ext cx="1828800" cy="2427667"/>
          </a:xfrm>
          <a:prstGeom prst="rect">
            <a:avLst/>
          </a:prstGeom>
          <a:ln>
            <a:solidFill>
              <a:schemeClr val="tx1"/>
            </a:solidFill>
          </a:ln>
        </p:spPr>
      </p:pic>
      <p:pic>
        <p:nvPicPr>
          <p:cNvPr id="7" name="Picture 6">
            <a:extLst>
              <a:ext uri="{FF2B5EF4-FFF2-40B4-BE49-F238E27FC236}">
                <a16:creationId xmlns:a16="http://schemas.microsoft.com/office/drawing/2014/main" id="{17C11C20-D592-47F7-91C2-3DE51CF6CA01}"/>
              </a:ext>
            </a:extLst>
          </p:cNvPr>
          <p:cNvPicPr>
            <a:picLocks noChangeAspect="1"/>
          </p:cNvPicPr>
          <p:nvPr/>
        </p:nvPicPr>
        <p:blipFill>
          <a:blip r:embed="rId3"/>
          <a:stretch>
            <a:fillRect/>
          </a:stretch>
        </p:blipFill>
        <p:spPr>
          <a:xfrm>
            <a:off x="8471877" y="3276600"/>
            <a:ext cx="1116576" cy="1747683"/>
          </a:xfrm>
          <a:prstGeom prst="rect">
            <a:avLst/>
          </a:prstGeom>
        </p:spPr>
      </p:pic>
      <p:pic>
        <p:nvPicPr>
          <p:cNvPr id="8" name="Picture 7">
            <a:extLst>
              <a:ext uri="{FF2B5EF4-FFF2-40B4-BE49-F238E27FC236}">
                <a16:creationId xmlns:a16="http://schemas.microsoft.com/office/drawing/2014/main" id="{76E4C651-554B-4DF4-8239-B55DD36478FC}"/>
              </a:ext>
            </a:extLst>
          </p:cNvPr>
          <p:cNvPicPr>
            <a:picLocks noChangeAspect="1"/>
          </p:cNvPicPr>
          <p:nvPr/>
        </p:nvPicPr>
        <p:blipFill>
          <a:blip r:embed="rId4"/>
          <a:stretch>
            <a:fillRect/>
          </a:stretch>
        </p:blipFill>
        <p:spPr>
          <a:xfrm>
            <a:off x="9917455" y="3288117"/>
            <a:ext cx="1348422" cy="1736166"/>
          </a:xfrm>
          <a:prstGeom prst="rect">
            <a:avLst/>
          </a:prstGeom>
        </p:spPr>
      </p:pic>
    </p:spTree>
    <p:extLst>
      <p:ext uri="{BB962C8B-B14F-4D97-AF65-F5344CB8AC3E}">
        <p14:creationId xmlns:p14="http://schemas.microsoft.com/office/powerpoint/2010/main" val="169777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additive="base">
                                        <p:cTn id="7" dur="500" fill="hold"/>
                                        <p:tgtEl>
                                          <p:spTgt spid="3789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9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anim calcmode="lin" valueType="num">
                                      <p:cBhvr additive="base">
                                        <p:cTn id="11" dur="500" fill="hold"/>
                                        <p:tgtEl>
                                          <p:spTgt spid="37890">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890">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anim calcmode="lin" valueType="num">
                                      <p:cBhvr additive="base">
                                        <p:cTn id="15" dur="500" fill="hold"/>
                                        <p:tgtEl>
                                          <p:spTgt spid="37890">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7890">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anim calcmode="lin" valueType="num">
                                      <p:cBhvr additive="base">
                                        <p:cTn id="19" dur="500" fill="hold"/>
                                        <p:tgtEl>
                                          <p:spTgt spid="37890">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89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7890">
                                            <p:txEl>
                                              <p:pRg st="4" end="4"/>
                                            </p:txEl>
                                          </p:spTgt>
                                        </p:tgtEl>
                                        <p:attrNameLst>
                                          <p:attrName>style.visibility</p:attrName>
                                        </p:attrNameLst>
                                      </p:cBhvr>
                                      <p:to>
                                        <p:strVal val="visible"/>
                                      </p:to>
                                    </p:set>
                                    <p:anim calcmode="lin" valueType="num">
                                      <p:cBhvr additive="base">
                                        <p:cTn id="25" dur="500" fill="hold"/>
                                        <p:tgtEl>
                                          <p:spTgt spid="37890">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890">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7890">
                                            <p:txEl>
                                              <p:pRg st="5" end="5"/>
                                            </p:txEl>
                                          </p:spTgt>
                                        </p:tgtEl>
                                        <p:attrNameLst>
                                          <p:attrName>style.visibility</p:attrName>
                                        </p:attrNameLst>
                                      </p:cBhvr>
                                      <p:to>
                                        <p:strVal val="visible"/>
                                      </p:to>
                                    </p:set>
                                    <p:anim calcmode="lin" valueType="num">
                                      <p:cBhvr additive="base">
                                        <p:cTn id="29" dur="500" fill="hold"/>
                                        <p:tgtEl>
                                          <p:spTgt spid="37890">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7890">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7890">
                                            <p:txEl>
                                              <p:pRg st="6" end="6"/>
                                            </p:txEl>
                                          </p:spTgt>
                                        </p:tgtEl>
                                        <p:attrNameLst>
                                          <p:attrName>style.visibility</p:attrName>
                                        </p:attrNameLst>
                                      </p:cBhvr>
                                      <p:to>
                                        <p:strVal val="visible"/>
                                      </p:to>
                                    </p:set>
                                    <p:anim calcmode="lin" valueType="num">
                                      <p:cBhvr additive="base">
                                        <p:cTn id="33" dur="500" fill="hold"/>
                                        <p:tgtEl>
                                          <p:spTgt spid="37890">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7890">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7890">
                                            <p:txEl>
                                              <p:pRg st="7" end="7"/>
                                            </p:txEl>
                                          </p:spTgt>
                                        </p:tgtEl>
                                        <p:attrNameLst>
                                          <p:attrName>style.visibility</p:attrName>
                                        </p:attrNameLst>
                                      </p:cBhvr>
                                      <p:to>
                                        <p:strVal val="visible"/>
                                      </p:to>
                                    </p:set>
                                    <p:anim calcmode="lin" valueType="num">
                                      <p:cBhvr additive="base">
                                        <p:cTn id="43" dur="500" fill="hold"/>
                                        <p:tgtEl>
                                          <p:spTgt spid="37890">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890">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890">
                                            <p:txEl>
                                              <p:pRg st="8" end="8"/>
                                            </p:txEl>
                                          </p:spTgt>
                                        </p:tgtEl>
                                        <p:attrNameLst>
                                          <p:attrName>style.visibility</p:attrName>
                                        </p:attrNameLst>
                                      </p:cBhvr>
                                      <p:to>
                                        <p:strVal val="visible"/>
                                      </p:to>
                                    </p:set>
                                    <p:anim calcmode="lin" valueType="num">
                                      <p:cBhvr additive="base">
                                        <p:cTn id="47" dur="500" fill="hold"/>
                                        <p:tgtEl>
                                          <p:spTgt spid="37890">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7890">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7890">
                                            <p:txEl>
                                              <p:pRg st="9" end="9"/>
                                            </p:txEl>
                                          </p:spTgt>
                                        </p:tgtEl>
                                        <p:attrNameLst>
                                          <p:attrName>style.visibility</p:attrName>
                                        </p:attrNameLst>
                                      </p:cBhvr>
                                      <p:to>
                                        <p:strVal val="visible"/>
                                      </p:to>
                                    </p:set>
                                    <p:anim calcmode="lin" valueType="num">
                                      <p:cBhvr additive="base">
                                        <p:cTn id="51" dur="500" fill="hold"/>
                                        <p:tgtEl>
                                          <p:spTgt spid="37890">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7890">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1+#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37890">
                                            <p:txEl>
                                              <p:pRg st="10" end="10"/>
                                            </p:txEl>
                                          </p:spTgt>
                                        </p:tgtEl>
                                        <p:attrNameLst>
                                          <p:attrName>style.visibility</p:attrName>
                                        </p:attrNameLst>
                                      </p:cBhvr>
                                      <p:to>
                                        <p:strVal val="visible"/>
                                      </p:to>
                                    </p:set>
                                    <p:anim calcmode="lin" valueType="num">
                                      <p:cBhvr additive="base">
                                        <p:cTn id="65" dur="500" fill="hold"/>
                                        <p:tgtEl>
                                          <p:spTgt spid="37890">
                                            <p:txEl>
                                              <p:pRg st="10" end="10"/>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7890">
                                            <p:txEl>
                                              <p:pRg st="10" end="10"/>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7890">
                                            <p:txEl>
                                              <p:pRg st="11" end="11"/>
                                            </p:txEl>
                                          </p:spTgt>
                                        </p:tgtEl>
                                        <p:attrNameLst>
                                          <p:attrName>style.visibility</p:attrName>
                                        </p:attrNameLst>
                                      </p:cBhvr>
                                      <p:to>
                                        <p:strVal val="visible"/>
                                      </p:to>
                                    </p:set>
                                    <p:anim calcmode="lin" valueType="num">
                                      <p:cBhvr additive="base">
                                        <p:cTn id="69" dur="500" fill="hold"/>
                                        <p:tgtEl>
                                          <p:spTgt spid="37890">
                                            <p:txEl>
                                              <p:pRg st="11" end="11"/>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7890">
                                            <p:txEl>
                                              <p:pRg st="11" end="11"/>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7890">
                                            <p:txEl>
                                              <p:pRg st="12" end="12"/>
                                            </p:txEl>
                                          </p:spTgt>
                                        </p:tgtEl>
                                        <p:attrNameLst>
                                          <p:attrName>style.visibility</p:attrName>
                                        </p:attrNameLst>
                                      </p:cBhvr>
                                      <p:to>
                                        <p:strVal val="visible"/>
                                      </p:to>
                                    </p:set>
                                    <p:anim calcmode="lin" valueType="num">
                                      <p:cBhvr additive="base">
                                        <p:cTn id="73" dur="500" fill="hold"/>
                                        <p:tgtEl>
                                          <p:spTgt spid="37890">
                                            <p:txEl>
                                              <p:pRg st="12" end="1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7890">
                                            <p:txEl>
                                              <p:pRg st="12" end="12"/>
                                            </p:txEl>
                                          </p:spTgt>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37890">
                                            <p:txEl>
                                              <p:pRg st="13" end="13"/>
                                            </p:txEl>
                                          </p:spTgt>
                                        </p:tgtEl>
                                        <p:attrNameLst>
                                          <p:attrName>style.visibility</p:attrName>
                                        </p:attrNameLst>
                                      </p:cBhvr>
                                      <p:to>
                                        <p:strVal val="visible"/>
                                      </p:to>
                                    </p:set>
                                    <p:anim calcmode="lin" valueType="num">
                                      <p:cBhvr additive="base">
                                        <p:cTn id="77" dur="500" fill="hold"/>
                                        <p:tgtEl>
                                          <p:spTgt spid="37890">
                                            <p:txEl>
                                              <p:pRg st="13" end="13"/>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37890">
                                            <p:txEl>
                                              <p:pRg st="13" end="13"/>
                                            </p:txEl>
                                          </p:spTgt>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7890">
                                            <p:txEl>
                                              <p:pRg st="14" end="14"/>
                                            </p:txEl>
                                          </p:spTgt>
                                        </p:tgtEl>
                                        <p:attrNameLst>
                                          <p:attrName>style.visibility</p:attrName>
                                        </p:attrNameLst>
                                      </p:cBhvr>
                                      <p:to>
                                        <p:strVal val="visible"/>
                                      </p:to>
                                    </p:set>
                                    <p:anim calcmode="lin" valueType="num">
                                      <p:cBhvr additive="base">
                                        <p:cTn id="81" dur="500" fill="hold"/>
                                        <p:tgtEl>
                                          <p:spTgt spid="37890">
                                            <p:txEl>
                                              <p:pRg st="14" end="14"/>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7890">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a:bodyPr>
          <a:lstStyle/>
          <a:p>
            <a:pPr>
              <a:lnSpc>
                <a:spcPct val="80000"/>
              </a:lnSpc>
              <a:defRPr/>
            </a:pPr>
            <a:r>
              <a:rPr lang="en-US" dirty="0">
                <a:ea typeface="ＭＳ Ｐゴシック" charset="0"/>
              </a:rPr>
              <a:t>OS Concepts: How to Navigate as a Systems Programmer!</a:t>
            </a:r>
          </a:p>
          <a:p>
            <a:pPr lvl="1">
              <a:lnSpc>
                <a:spcPct val="80000"/>
              </a:lnSpc>
              <a:defRPr/>
            </a:pPr>
            <a:r>
              <a:rPr lang="en-US" dirty="0">
                <a:ea typeface="ＭＳ Ｐゴシック" charset="0"/>
              </a:rPr>
              <a:t>Process, I/O, Networks and Virtual Machines</a:t>
            </a:r>
          </a:p>
          <a:p>
            <a:pPr>
              <a:lnSpc>
                <a:spcPct val="80000"/>
              </a:lnSpc>
              <a:defRPr/>
            </a:pPr>
            <a:r>
              <a:rPr lang="en-US" dirty="0">
                <a:ea typeface="ＭＳ Ｐゴシック" charset="0"/>
              </a:rPr>
              <a:t>Concurrency</a:t>
            </a:r>
          </a:p>
          <a:p>
            <a:pPr lvl="1">
              <a:lnSpc>
                <a:spcPct val="80000"/>
              </a:lnSpc>
              <a:defRPr/>
            </a:pPr>
            <a:r>
              <a:rPr lang="en-US" dirty="0">
                <a:ea typeface="ＭＳ Ｐゴシック" charset="0"/>
              </a:rPr>
              <a:t>Threads, scheduling, locks, deadlock, scalability, fairness</a:t>
            </a:r>
          </a:p>
          <a:p>
            <a:pPr>
              <a:lnSpc>
                <a:spcPct val="80000"/>
              </a:lnSpc>
              <a:defRPr/>
            </a:pPr>
            <a:r>
              <a:rPr lang="en-US" dirty="0">
                <a:ea typeface="ＭＳ Ｐゴシック" charset="0"/>
              </a:rPr>
              <a:t>Address Space</a:t>
            </a:r>
          </a:p>
          <a:p>
            <a:pPr lvl="1">
              <a:lnSpc>
                <a:spcPct val="80000"/>
              </a:lnSpc>
              <a:defRPr/>
            </a:pPr>
            <a:r>
              <a:rPr lang="en-US" dirty="0">
                <a:ea typeface="ＭＳ Ｐゴシック" charset="0"/>
              </a:rPr>
              <a:t>Virtual memory, address translation, protection, sharing</a:t>
            </a:r>
          </a:p>
          <a:p>
            <a:pPr>
              <a:lnSpc>
                <a:spcPct val="80000"/>
              </a:lnSpc>
              <a:defRPr/>
            </a:pPr>
            <a:r>
              <a:rPr lang="en-US" dirty="0">
                <a:ea typeface="ＭＳ Ｐゴシック" charset="0"/>
              </a:rPr>
              <a:t>File Systems</a:t>
            </a:r>
          </a:p>
          <a:p>
            <a:pPr lvl="1">
              <a:lnSpc>
                <a:spcPct val="80000"/>
              </a:lnSpc>
              <a:defRPr/>
            </a:pPr>
            <a:r>
              <a:rPr lang="en-US" dirty="0">
                <a:ea typeface="ＭＳ Ｐゴシック" charset="0"/>
              </a:rPr>
              <a:t>I/O devices, file objects, storage, naming, caching, performance, paging, transactions, databases</a:t>
            </a:r>
          </a:p>
          <a:p>
            <a:pPr>
              <a:lnSpc>
                <a:spcPct val="80000"/>
              </a:lnSpc>
              <a:defRPr/>
            </a:pPr>
            <a:r>
              <a:rPr lang="en-US" dirty="0">
                <a:ea typeface="ＭＳ Ｐゴシック" charset="0"/>
              </a:rPr>
              <a:t>Distributed Systems</a:t>
            </a:r>
          </a:p>
          <a:p>
            <a:pPr lvl="1">
              <a:lnSpc>
                <a:spcPct val="80000"/>
              </a:lnSpc>
              <a:defRPr/>
            </a:pPr>
            <a:r>
              <a:rPr lang="en-US" dirty="0">
                <a:ea typeface="ＭＳ Ｐゴシック" charset="0"/>
              </a:rPr>
              <a:t>Protocols, N-Tiers, RPC, NFS, DHTs, Consistency, Scalability, multicast</a:t>
            </a:r>
          </a:p>
          <a:p>
            <a:pPr>
              <a:lnSpc>
                <a:spcPct val="80000"/>
              </a:lnSpc>
              <a:defRPr/>
            </a:pPr>
            <a:r>
              <a:rPr lang="en-US" dirty="0">
                <a:ea typeface="ＭＳ Ｐゴシック" charset="0"/>
              </a:rPr>
              <a:t>Reliability &amp; Security</a:t>
            </a:r>
          </a:p>
          <a:p>
            <a:pPr lvl="1">
              <a:lnSpc>
                <a:spcPct val="80000"/>
              </a:lnSpc>
              <a:defRPr/>
            </a:pPr>
            <a:r>
              <a:rPr lang="en-US" dirty="0">
                <a:ea typeface="ＭＳ Ｐゴシック" charset="0"/>
              </a:rPr>
              <a:t>Fault tolerance, protection, security</a:t>
            </a:r>
          </a:p>
          <a:p>
            <a:pPr>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688644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by Doing</a:t>
            </a:r>
          </a:p>
        </p:txBody>
      </p:sp>
      <p:sp>
        <p:nvSpPr>
          <p:cNvPr id="3" name="Content Placeholder 2"/>
          <p:cNvSpPr>
            <a:spLocks noGrp="1"/>
          </p:cNvSpPr>
          <p:nvPr>
            <p:ph idx="1"/>
          </p:nvPr>
        </p:nvSpPr>
        <p:spPr>
          <a:xfrm>
            <a:off x="609600" y="762000"/>
            <a:ext cx="9982200" cy="5867400"/>
          </a:xfrm>
        </p:spPr>
        <p:txBody>
          <a:bodyPr>
            <a:normAutofit/>
          </a:bodyPr>
          <a:lstStyle/>
          <a:p>
            <a:r>
              <a:rPr lang="en-US" dirty="0" smtClean="0"/>
              <a:t>Individual </a:t>
            </a:r>
            <a:r>
              <a:rPr lang="en-US" dirty="0" err="1"/>
              <a:t>Homeworks</a:t>
            </a:r>
            <a:r>
              <a:rPr lang="en-US" dirty="0"/>
              <a:t> (</a:t>
            </a:r>
            <a:r>
              <a:rPr lang="en-US" dirty="0" smtClean="0"/>
              <a:t>2-3 </a:t>
            </a:r>
            <a:r>
              <a:rPr lang="en-US" dirty="0"/>
              <a:t>weeks) - preliminary</a:t>
            </a:r>
          </a:p>
          <a:p>
            <a:pPr lvl="1"/>
            <a:r>
              <a:rPr lang="en-US" dirty="0"/>
              <a:t>0. Tools &amp; Environment, </a:t>
            </a:r>
            <a:r>
              <a:rPr lang="en-US" dirty="0" err="1"/>
              <a:t>Autograding</a:t>
            </a:r>
            <a:r>
              <a:rPr lang="en-US" dirty="0"/>
              <a:t>, recall C, </a:t>
            </a:r>
            <a:r>
              <a:rPr lang="en-US" dirty="0" smtClean="0"/>
              <a:t>executable</a:t>
            </a:r>
          </a:p>
          <a:p>
            <a:pPr lvl="1"/>
            <a:r>
              <a:rPr lang="en-US" dirty="0" smtClean="0"/>
              <a:t>1. Lists in C</a:t>
            </a:r>
            <a:endParaRPr lang="en-US" dirty="0"/>
          </a:p>
          <a:p>
            <a:pPr lvl="1"/>
            <a:r>
              <a:rPr lang="en-US" dirty="0" smtClean="0"/>
              <a:t>2. </a:t>
            </a:r>
            <a:r>
              <a:rPr lang="en-US" dirty="0"/>
              <a:t>BYOS – build your own shell</a:t>
            </a:r>
          </a:p>
          <a:p>
            <a:pPr lvl="1"/>
            <a:r>
              <a:rPr lang="en-US" dirty="0"/>
              <a:t>3</a:t>
            </a:r>
            <a:r>
              <a:rPr lang="en-US" dirty="0" smtClean="0"/>
              <a:t>. </a:t>
            </a:r>
            <a:r>
              <a:rPr lang="en-US" dirty="0"/>
              <a:t>Sockets &amp; Threads in HTTP server</a:t>
            </a:r>
          </a:p>
          <a:p>
            <a:pPr lvl="1"/>
            <a:r>
              <a:rPr lang="en-US" dirty="0"/>
              <a:t>4</a:t>
            </a:r>
            <a:r>
              <a:rPr lang="en-US" dirty="0" smtClean="0"/>
              <a:t>. </a:t>
            </a:r>
            <a:r>
              <a:rPr lang="en-US" dirty="0"/>
              <a:t>Memory mapping and </a:t>
            </a:r>
            <a:r>
              <a:rPr lang="en-US" dirty="0" smtClean="0"/>
              <a:t>management </a:t>
            </a:r>
          </a:p>
          <a:p>
            <a:pPr lvl="1"/>
            <a:r>
              <a:rPr lang="en-US" dirty="0" smtClean="0"/>
              <a:t>5. </a:t>
            </a:r>
            <a:r>
              <a:rPr lang="en-US" dirty="0" smtClean="0"/>
              <a:t>Map Reduce</a:t>
            </a:r>
            <a:endParaRPr lang="en-US" dirty="0" smtClean="0"/>
          </a:p>
          <a:p>
            <a:r>
              <a:rPr lang="en-US" dirty="0" smtClean="0"/>
              <a:t>Three </a:t>
            </a:r>
            <a:r>
              <a:rPr lang="en-US" dirty="0"/>
              <a:t>(and ½) Group Projects </a:t>
            </a:r>
          </a:p>
          <a:p>
            <a:pPr lvl="1"/>
            <a:r>
              <a:rPr lang="en-US" dirty="0"/>
              <a:t>0. Getting Started (Individual, before you have a group)</a:t>
            </a:r>
          </a:p>
          <a:p>
            <a:pPr lvl="1"/>
            <a:r>
              <a:rPr lang="en-US" dirty="0"/>
              <a:t>1. User-programs (exec &amp; </a:t>
            </a:r>
            <a:r>
              <a:rPr lang="en-US" dirty="0" err="1"/>
              <a:t>syscall</a:t>
            </a:r>
            <a:r>
              <a:rPr lang="en-US" dirty="0"/>
              <a:t>)</a:t>
            </a:r>
          </a:p>
          <a:p>
            <a:pPr lvl="1"/>
            <a:r>
              <a:rPr lang="en-US" dirty="0"/>
              <a:t>2. Threads &amp; Scheduling</a:t>
            </a:r>
          </a:p>
          <a:p>
            <a:pPr lvl="1"/>
            <a:r>
              <a:rPr lang="en-US" dirty="0"/>
              <a:t>3. File Systems</a:t>
            </a:r>
          </a:p>
          <a:p>
            <a:endParaRPr lang="en-US" dirty="0"/>
          </a:p>
        </p:txBody>
      </p:sp>
      <p:pic>
        <p:nvPicPr>
          <p:cNvPr id="13" name="Picture 12" descr="Life of an Educator - Dr. Justin Tarte: The 21st century ..."/>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886200"/>
            <a:ext cx="3710734" cy="2514600"/>
          </a:xfrm>
          <a:prstGeom prst="rect">
            <a:avLst/>
          </a:prstGeom>
        </p:spPr>
      </p:pic>
      <p:pic>
        <p:nvPicPr>
          <p:cNvPr id="4" name="Picture 3" descr="Carpenter Hummer Wood · Free vector graphic on Pixabay"/>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15400" y="914400"/>
            <a:ext cx="2400300" cy="2959274"/>
          </a:xfrm>
          <a:prstGeom prst="rect">
            <a:avLst/>
          </a:prstGeom>
        </p:spPr>
      </p:pic>
    </p:spTree>
    <p:extLst>
      <p:ext uri="{BB962C8B-B14F-4D97-AF65-F5344CB8AC3E}">
        <p14:creationId xmlns:p14="http://schemas.microsoft.com/office/powerpoint/2010/main" val="1439400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2517776" y="188876"/>
            <a:ext cx="7159625" cy="496925"/>
          </a:xfrm>
          <a:noFill/>
        </p:spPr>
        <p:txBody>
          <a:bodyPr vert="horz" wrap="square" lIns="63493" tIns="25397" rIns="63493" bIns="25397" numCol="1" anchor="t" anchorCtr="0" compatLnSpc="1">
            <a:prstTxWarp prst="textNoShape">
              <a:avLst/>
            </a:prstTxWarp>
            <a:spAutoFit/>
          </a:bodyPr>
          <a:lstStyle/>
          <a:p>
            <a:r>
              <a:rPr lang="en-US" dirty="0">
                <a:latin typeface="Helvetica" charset="0"/>
                <a:ea typeface="ＭＳ Ｐゴシック" charset="0"/>
                <a:cs typeface="ＭＳ Ｐゴシック" charset="0"/>
              </a:rPr>
              <a:t>Group Projects</a:t>
            </a:r>
          </a:p>
        </p:txBody>
      </p:sp>
      <p:sp>
        <p:nvSpPr>
          <p:cNvPr id="185347" name="Rectangle 3"/>
          <p:cNvSpPr>
            <a:spLocks noGrp="1" noChangeArrowheads="1"/>
          </p:cNvSpPr>
          <p:nvPr>
            <p:ph type="body" idx="1"/>
          </p:nvPr>
        </p:nvSpPr>
        <p:spPr>
          <a:xfrm>
            <a:off x="533400" y="685800"/>
            <a:ext cx="10820400" cy="6096000"/>
          </a:xfrm>
          <a:noFill/>
        </p:spPr>
        <p:txBody>
          <a:bodyPr vert="horz" wrap="square" lIns="63493" tIns="25397" rIns="63493" bIns="25397" numCol="1" anchor="t" anchorCtr="0" compatLnSpc="1">
            <a:prstTxWarp prst="textNoShape">
              <a:avLst/>
            </a:prstTxWarp>
            <a:normAutofit lnSpcReduction="10000"/>
          </a:bodyPr>
          <a:lstStyle/>
          <a:p>
            <a:r>
              <a:rPr lang="en-US" dirty="0">
                <a:latin typeface="Helvetica" charset="0"/>
                <a:ea typeface="ＭＳ Ｐゴシック" charset="0"/>
                <a:cs typeface="ＭＳ Ｐゴシック" charset="0"/>
              </a:rPr>
              <a:t>Project teams have 4 </a:t>
            </a:r>
            <a:r>
              <a:rPr lang="en-US" dirty="0" smtClean="0">
                <a:latin typeface="Helvetica" charset="0"/>
                <a:ea typeface="ＭＳ Ｐゴシック" charset="0"/>
                <a:cs typeface="ＭＳ Ｐゴシック" charset="0"/>
              </a:rPr>
              <a:t>members! </a:t>
            </a:r>
            <a:endParaRPr lang="en-US" dirty="0">
              <a:latin typeface="Helvetica" charset="0"/>
              <a:ea typeface="ＭＳ Ｐゴシック" charset="0"/>
              <a:cs typeface="ＭＳ Ｐゴシック" charset="0"/>
            </a:endParaRPr>
          </a:p>
          <a:p>
            <a:pPr lvl="1"/>
            <a:r>
              <a:rPr lang="en-US" dirty="0">
                <a:latin typeface="Helvetica" charset="0"/>
                <a:ea typeface="ＭＳ Ｐゴシック" charset="0"/>
                <a:cs typeface="ＭＳ Ｐゴシック" charset="0"/>
              </a:rPr>
              <a:t>never 5, 3 </a:t>
            </a:r>
            <a:r>
              <a:rPr lang="en-US" dirty="0" smtClean="0">
                <a:latin typeface="Helvetica" charset="0"/>
                <a:ea typeface="ＭＳ Ｐゴシック" charset="0"/>
                <a:cs typeface="ＭＳ Ｐゴシック" charset="0"/>
              </a:rPr>
              <a:t>requires </a:t>
            </a:r>
            <a:r>
              <a:rPr lang="en-US" dirty="0">
                <a:latin typeface="Helvetica" charset="0"/>
                <a:ea typeface="ＭＳ Ｐゴシック" charset="0"/>
                <a:cs typeface="ＭＳ Ｐゴシック" charset="0"/>
              </a:rPr>
              <a:t>serious </a:t>
            </a:r>
            <a:r>
              <a:rPr lang="en-US" dirty="0" smtClean="0">
                <a:latin typeface="Helvetica" charset="0"/>
                <a:ea typeface="ＭＳ Ｐゴシック" charset="0"/>
                <a:cs typeface="ＭＳ Ｐゴシック" charset="0"/>
              </a:rPr>
              <a:t>justification</a:t>
            </a:r>
            <a:endParaRPr lang="en-US" dirty="0">
              <a:latin typeface="Helvetica" charset="0"/>
              <a:ea typeface="ＭＳ Ｐゴシック" charset="0"/>
              <a:cs typeface="ＭＳ Ｐゴシック" charset="0"/>
            </a:endParaRPr>
          </a:p>
          <a:p>
            <a:pPr lvl="1"/>
            <a:r>
              <a:rPr lang="en-US" dirty="0">
                <a:latin typeface="Helvetica" charset="0"/>
                <a:ea typeface="ＭＳ Ｐゴシック" charset="0"/>
              </a:rPr>
              <a:t>Must work in groups in “the real world”</a:t>
            </a:r>
          </a:p>
          <a:p>
            <a:pPr lvl="1"/>
            <a:r>
              <a:rPr lang="en-US" altLang="ja-JP" dirty="0">
                <a:solidFill>
                  <a:srgbClr val="FF0000"/>
                </a:solidFill>
                <a:latin typeface="Helvetica" charset="0"/>
                <a:ea typeface="ＭＳ Ｐゴシック" charset="0"/>
              </a:rPr>
              <a:t>Same section (at least same TA)</a:t>
            </a:r>
          </a:p>
          <a:p>
            <a:r>
              <a:rPr lang="en-US" dirty="0"/>
              <a:t>Communication and cooperation will be </a:t>
            </a:r>
            <a:r>
              <a:rPr lang="en-US" dirty="0" smtClean="0"/>
              <a:t>essential</a:t>
            </a:r>
          </a:p>
          <a:p>
            <a:pPr lvl="1"/>
            <a:r>
              <a:rPr lang="en-US" dirty="0" smtClean="0"/>
              <a:t>Regular in-person meetings very important!</a:t>
            </a:r>
          </a:p>
          <a:p>
            <a:pPr lvl="1"/>
            <a:r>
              <a:rPr lang="en-US" dirty="0" smtClean="0"/>
              <a:t>Joint work on Design Documents </a:t>
            </a:r>
            <a:endParaRPr lang="en-US" dirty="0"/>
          </a:p>
          <a:p>
            <a:pPr lvl="1"/>
            <a:r>
              <a:rPr lang="en-US" dirty="0"/>
              <a:t>Slack/Messenger/whatever doesn’t replace </a:t>
            </a:r>
            <a:r>
              <a:rPr lang="en-US" dirty="0" smtClean="0">
                <a:solidFill>
                  <a:srgbClr val="FF0000"/>
                </a:solidFill>
              </a:rPr>
              <a:t>face-to-face!</a:t>
            </a:r>
            <a:endParaRPr lang="en-US" dirty="0">
              <a:solidFill>
                <a:srgbClr val="FF0000"/>
              </a:solidFill>
            </a:endParaRPr>
          </a:p>
          <a:p>
            <a:r>
              <a:rPr lang="en-US" dirty="0"/>
              <a:t>Everyone should do work and have clear responsibilities</a:t>
            </a:r>
          </a:p>
          <a:p>
            <a:pPr lvl="1"/>
            <a:r>
              <a:rPr lang="en-US" dirty="0"/>
              <a:t>You will evaluate your teammates at the end of each project</a:t>
            </a:r>
          </a:p>
          <a:p>
            <a:pPr lvl="1"/>
            <a:r>
              <a:rPr lang="en-US" dirty="0"/>
              <a:t>Dividing up by Task is the worst approach.  Work as a team.</a:t>
            </a:r>
          </a:p>
          <a:p>
            <a:r>
              <a:rPr lang="en-US" dirty="0">
                <a:latin typeface="Helvetica" charset="0"/>
                <a:ea typeface="ＭＳ Ｐゴシック" charset="0"/>
                <a:cs typeface="ＭＳ Ｐゴシック" charset="0"/>
              </a:rPr>
              <a:t>Communicate with supervisor (TAs)</a:t>
            </a:r>
          </a:p>
          <a:p>
            <a:pPr lvl="1"/>
            <a:r>
              <a:rPr lang="en-US" dirty="0">
                <a:latin typeface="Helvetica" charset="0"/>
                <a:ea typeface="ＭＳ Ｐゴシック" charset="0"/>
              </a:rPr>
              <a:t>What is the team’s plan?</a:t>
            </a:r>
          </a:p>
          <a:p>
            <a:pPr lvl="1"/>
            <a:r>
              <a:rPr lang="en-US" dirty="0">
                <a:latin typeface="Helvetica" charset="0"/>
                <a:ea typeface="ＭＳ Ｐゴシック" charset="0"/>
              </a:rPr>
              <a:t>What is each member’</a:t>
            </a:r>
            <a:r>
              <a:rPr lang="en-US" altLang="ja-JP" dirty="0">
                <a:latin typeface="Helvetica" charset="0"/>
                <a:ea typeface="ＭＳ Ｐゴシック" charset="0"/>
              </a:rPr>
              <a:t>s responsibility?</a:t>
            </a:r>
          </a:p>
          <a:p>
            <a:pPr lvl="1"/>
            <a:r>
              <a:rPr lang="en-US" dirty="0">
                <a:latin typeface="Helvetica" charset="0"/>
                <a:ea typeface="ＭＳ Ｐゴシック" charset="0"/>
              </a:rPr>
              <a:t>Short progress reports are </a:t>
            </a:r>
            <a:r>
              <a:rPr lang="en-US" dirty="0" smtClean="0">
                <a:latin typeface="Helvetica" charset="0"/>
                <a:ea typeface="ＭＳ Ｐゴシック" charset="0"/>
              </a:rPr>
              <a:t>required</a:t>
            </a:r>
          </a:p>
          <a:p>
            <a:pPr lvl="1"/>
            <a:r>
              <a:rPr lang="en-US" dirty="0">
                <a:solidFill>
                  <a:srgbClr val="FF0000"/>
                </a:solidFill>
                <a:ea typeface="ＭＳ Ｐゴシック" charset="0"/>
              </a:rPr>
              <a:t>Design Documents: High-level description for a manager</a:t>
            </a:r>
            <a:r>
              <a:rPr lang="en-US" dirty="0" smtClean="0">
                <a:solidFill>
                  <a:srgbClr val="FF0000"/>
                </a:solidFill>
                <a:ea typeface="ＭＳ Ｐゴシック" charset="0"/>
              </a:rPr>
              <a:t>!</a:t>
            </a:r>
            <a:endParaRPr lang="en-US" dirty="0">
              <a:solidFill>
                <a:srgbClr val="FF0000"/>
              </a:solidFill>
              <a:ea typeface="ＭＳ Ｐゴシック" charset="0"/>
            </a:endParaRPr>
          </a:p>
        </p:txBody>
      </p:sp>
      <p:pic>
        <p:nvPicPr>
          <p:cNvPr id="5" name="Picture 4" descr="Datei:Working Together Teamwork Puzzle Concept.jpg – Wikipedia"/>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837955" y="3429000"/>
            <a:ext cx="3038400" cy="3038400"/>
          </a:xfrm>
          <a:prstGeom prst="rect">
            <a:avLst/>
          </a:prstGeom>
        </p:spPr>
      </p:pic>
    </p:spTree>
    <p:custDataLst>
      <p:tags r:id="rId1"/>
    </p:custDataLst>
    <p:extLst>
      <p:ext uri="{BB962C8B-B14F-4D97-AF65-F5344CB8AC3E}">
        <p14:creationId xmlns:p14="http://schemas.microsoft.com/office/powerpoint/2010/main" val="12672380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 calcmode="lin" valueType="num">
                                      <p:cBhvr additive="base">
                                        <p:cTn id="19"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5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7"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85347">
                                            <p:txEl>
                                              <p:pRg st="12" end="12"/>
                                            </p:txEl>
                                          </p:spTgt>
                                        </p:tgtEl>
                                        <p:attrNameLst>
                                          <p:attrName>style.visibility</p:attrName>
                                        </p:attrNameLst>
                                      </p:cBhvr>
                                      <p:to>
                                        <p:strVal val="visible"/>
                                      </p:to>
                                    </p:set>
                                    <p:anim calcmode="lin" valueType="num">
                                      <p:cBhvr additive="base">
                                        <p:cTn id="61"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85347">
                                            <p:txEl>
                                              <p:pRg st="12" end="12"/>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85347">
                                            <p:txEl>
                                              <p:pRg st="13" end="13"/>
                                            </p:txEl>
                                          </p:spTgt>
                                        </p:tgtEl>
                                        <p:attrNameLst>
                                          <p:attrName>style.visibility</p:attrName>
                                        </p:attrNameLst>
                                      </p:cBhvr>
                                      <p:to>
                                        <p:strVal val="visible"/>
                                      </p:to>
                                    </p:set>
                                    <p:anim calcmode="lin" valueType="num">
                                      <p:cBhvr additive="base">
                                        <p:cTn id="65" dur="500" fill="hold"/>
                                        <p:tgtEl>
                                          <p:spTgt spid="185347">
                                            <p:txEl>
                                              <p:pRg st="13" end="13"/>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185347">
                                            <p:txEl>
                                              <p:pRg st="13" end="13"/>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85347">
                                            <p:txEl>
                                              <p:pRg st="14" end="14"/>
                                            </p:txEl>
                                          </p:spTgt>
                                        </p:tgtEl>
                                        <p:attrNameLst>
                                          <p:attrName>style.visibility</p:attrName>
                                        </p:attrNameLst>
                                      </p:cBhvr>
                                      <p:to>
                                        <p:strVal val="visible"/>
                                      </p:to>
                                    </p:set>
                                    <p:anim calcmode="lin" valueType="num">
                                      <p:cBhvr additive="base">
                                        <p:cTn id="69" dur="500" fill="hold"/>
                                        <p:tgtEl>
                                          <p:spTgt spid="185347">
                                            <p:txEl>
                                              <p:pRg st="14" end="14"/>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85347">
                                            <p:txEl>
                                              <p:pRg st="14" end="14"/>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85347">
                                            <p:txEl>
                                              <p:pRg st="15" end="15"/>
                                            </p:txEl>
                                          </p:spTgt>
                                        </p:tgtEl>
                                        <p:attrNameLst>
                                          <p:attrName>style.visibility</p:attrName>
                                        </p:attrNameLst>
                                      </p:cBhvr>
                                      <p:to>
                                        <p:strVal val="visible"/>
                                      </p:to>
                                    </p:set>
                                    <p:anim calcmode="lin" valueType="num">
                                      <p:cBhvr additive="base">
                                        <p:cTn id="73" dur="500" fill="hold"/>
                                        <p:tgtEl>
                                          <p:spTgt spid="185347">
                                            <p:txEl>
                                              <p:pRg st="15" end="15"/>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85347">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a:latin typeface="Gill Sans Light" charset="0"/>
                <a:cs typeface="Gill Sans Light" charset="0"/>
              </a:rPr>
              <a:t>Getting started</a:t>
            </a:r>
          </a:p>
        </p:txBody>
      </p:sp>
      <p:sp>
        <p:nvSpPr>
          <p:cNvPr id="36867" name="Content Placeholder 2"/>
          <p:cNvSpPr>
            <a:spLocks noGrp="1"/>
          </p:cNvSpPr>
          <p:nvPr>
            <p:ph idx="1"/>
          </p:nvPr>
        </p:nvSpPr>
        <p:spPr>
          <a:xfrm>
            <a:off x="228600" y="762000"/>
            <a:ext cx="11506200" cy="5867400"/>
          </a:xfrm>
        </p:spPr>
        <p:txBody>
          <a:bodyPr>
            <a:normAutofit/>
          </a:bodyPr>
          <a:lstStyle/>
          <a:p>
            <a:pPr>
              <a:lnSpc>
                <a:spcPct val="85000"/>
              </a:lnSpc>
              <a:defRPr/>
            </a:pPr>
            <a:r>
              <a:rPr lang="en-US" dirty="0" smtClean="0">
                <a:solidFill>
                  <a:srgbClr val="FF0000"/>
                </a:solidFill>
                <a:ea typeface="ＭＳ Ｐゴシック" charset="0"/>
              </a:rPr>
              <a:t>EVERYONE (even if you are on the waitlist!):</a:t>
            </a:r>
            <a:br>
              <a:rPr lang="en-US" dirty="0" smtClean="0">
                <a:solidFill>
                  <a:srgbClr val="FF0000"/>
                </a:solidFill>
                <a:ea typeface="ＭＳ Ｐゴシック" charset="0"/>
              </a:rPr>
            </a:br>
            <a:r>
              <a:rPr lang="en-US" dirty="0" smtClean="0">
                <a:solidFill>
                  <a:srgbClr val="FF0000"/>
                </a:solidFill>
                <a:ea typeface="ＭＳ Ｐゴシック" charset="0"/>
              </a:rPr>
              <a:t>Start </a:t>
            </a:r>
            <a:r>
              <a:rPr lang="en-US" dirty="0">
                <a:solidFill>
                  <a:srgbClr val="FF0000"/>
                </a:solidFill>
                <a:ea typeface="ＭＳ Ｐゴシック" charset="0"/>
              </a:rPr>
              <a:t>homework </a:t>
            </a:r>
            <a:r>
              <a:rPr lang="en-US" dirty="0" smtClean="0">
                <a:solidFill>
                  <a:srgbClr val="FF0000"/>
                </a:solidFill>
                <a:ea typeface="ＭＳ Ｐゴシック" charset="0"/>
              </a:rPr>
              <a:t>0 right away (hopefully Today!), project 0 next week</a:t>
            </a:r>
            <a:endParaRPr lang="en-US" dirty="0">
              <a:solidFill>
                <a:srgbClr val="FF0000"/>
              </a:solidFill>
              <a:ea typeface="ＭＳ Ｐゴシック" charset="0"/>
            </a:endParaRPr>
          </a:p>
          <a:p>
            <a:pPr lvl="1">
              <a:lnSpc>
                <a:spcPct val="85000"/>
              </a:lnSpc>
              <a:defRPr/>
            </a:pPr>
            <a:r>
              <a:rPr lang="en-US" dirty="0" err="1">
                <a:ea typeface="ＭＳ Ｐゴシック" charset="0"/>
              </a:rPr>
              <a:t>Github</a:t>
            </a:r>
            <a:r>
              <a:rPr lang="en-US" dirty="0">
                <a:ea typeface="ＭＳ Ｐゴシック" charset="0"/>
              </a:rPr>
              <a:t> </a:t>
            </a:r>
            <a:r>
              <a:rPr lang="en-US" dirty="0" smtClean="0">
                <a:ea typeface="ＭＳ Ｐゴシック" charset="0"/>
              </a:rPr>
              <a:t>account</a:t>
            </a:r>
            <a:endParaRPr lang="en-US" dirty="0">
              <a:ea typeface="ＭＳ Ｐゴシック" charset="0"/>
            </a:endParaRPr>
          </a:p>
          <a:p>
            <a:pPr lvl="1">
              <a:lnSpc>
                <a:spcPct val="85000"/>
              </a:lnSpc>
              <a:defRPr/>
            </a:pPr>
            <a:r>
              <a:rPr lang="en-US" dirty="0" smtClean="0">
                <a:ea typeface="ＭＳ Ｐゴシック" charset="0"/>
              </a:rPr>
              <a:t>VM </a:t>
            </a:r>
            <a:r>
              <a:rPr lang="en-US" dirty="0">
                <a:ea typeface="ＭＳ Ｐゴシック" charset="0"/>
              </a:rPr>
              <a:t>environment for the course</a:t>
            </a:r>
          </a:p>
          <a:p>
            <a:pPr lvl="2">
              <a:lnSpc>
                <a:spcPct val="85000"/>
              </a:lnSpc>
              <a:defRPr/>
            </a:pPr>
            <a:r>
              <a:rPr lang="en-US" dirty="0">
                <a:ea typeface="ＭＳ Ｐゴシック" charset="0"/>
              </a:rPr>
              <a:t>Consistent, managed environment on your machine</a:t>
            </a:r>
          </a:p>
          <a:p>
            <a:pPr lvl="1">
              <a:lnSpc>
                <a:spcPct val="85000"/>
              </a:lnSpc>
              <a:defRPr/>
            </a:pPr>
            <a:r>
              <a:rPr lang="en-US" dirty="0">
                <a:ea typeface="ＭＳ Ｐゴシック" charset="0"/>
              </a:rPr>
              <a:t>Get familiar with all the cs162 tools</a:t>
            </a:r>
          </a:p>
          <a:p>
            <a:pPr lvl="1">
              <a:lnSpc>
                <a:spcPct val="85000"/>
              </a:lnSpc>
              <a:defRPr/>
            </a:pPr>
            <a:r>
              <a:rPr lang="en-US" dirty="0">
                <a:ea typeface="ＭＳ Ｐゴシック" charset="0"/>
              </a:rPr>
              <a:t>Submit to </a:t>
            </a:r>
            <a:r>
              <a:rPr lang="en-US" dirty="0" err="1">
                <a:ea typeface="ＭＳ Ｐゴシック" charset="0"/>
              </a:rPr>
              <a:t>autograder</a:t>
            </a:r>
            <a:r>
              <a:rPr lang="en-US" dirty="0">
                <a:ea typeface="ＭＳ Ｐゴシック" charset="0"/>
              </a:rPr>
              <a:t> via </a:t>
            </a:r>
            <a:r>
              <a:rPr lang="en-US" dirty="0" err="1">
                <a:ea typeface="ＭＳ Ｐゴシック" charset="0"/>
              </a:rPr>
              <a:t>git</a:t>
            </a:r>
            <a:endParaRPr lang="en-US" dirty="0">
              <a:ea typeface="ＭＳ Ｐゴシック" charset="0"/>
            </a:endParaRPr>
          </a:p>
          <a:p>
            <a:pPr>
              <a:lnSpc>
                <a:spcPct val="85000"/>
              </a:lnSpc>
              <a:defRPr/>
            </a:pPr>
            <a:r>
              <a:rPr lang="en-US" dirty="0" smtClean="0">
                <a:ea typeface="ＭＳ Ｐゴシック" charset="0"/>
              </a:rPr>
              <a:t>First two weeks, attend </a:t>
            </a:r>
            <a:r>
              <a:rPr lang="en-US" dirty="0">
                <a:ea typeface="ＭＳ Ｐゴシック" charset="0"/>
              </a:rPr>
              <a:t>any section you want</a:t>
            </a:r>
          </a:p>
          <a:p>
            <a:pPr lvl="1">
              <a:lnSpc>
                <a:spcPct val="85000"/>
              </a:lnSpc>
              <a:defRPr/>
            </a:pPr>
            <a:r>
              <a:rPr lang="en-US" dirty="0">
                <a:ea typeface="ＭＳ Ｐゴシック" charset="0"/>
              </a:rPr>
              <a:t>We’ll assign permanent sections after forming project </a:t>
            </a:r>
            <a:r>
              <a:rPr lang="en-US" dirty="0" smtClean="0">
                <a:ea typeface="ＭＳ Ｐゴシック" charset="0"/>
              </a:rPr>
              <a:t>groups</a:t>
            </a:r>
          </a:p>
          <a:p>
            <a:pPr lvl="1">
              <a:lnSpc>
                <a:spcPct val="85000"/>
              </a:lnSpc>
              <a:defRPr/>
            </a:pPr>
            <a:r>
              <a:rPr lang="en-US" dirty="0" smtClean="0">
                <a:ea typeface="ＭＳ Ｐゴシック" charset="0"/>
              </a:rPr>
              <a:t>Section attendance will be mandatory</a:t>
            </a:r>
            <a:r>
              <a:rPr lang="en-US" dirty="0">
                <a:ea typeface="ＭＳ Ｐゴシック" charset="0"/>
              </a:rPr>
              <a:t> </a:t>
            </a:r>
            <a:r>
              <a:rPr lang="en-US" dirty="0" smtClean="0">
                <a:ea typeface="ＭＳ Ｐゴシック" charset="0"/>
              </a:rPr>
              <a:t>after we form groups</a:t>
            </a:r>
            <a:endParaRPr lang="en-US" dirty="0">
              <a:ea typeface="ＭＳ Ｐゴシック" charset="0"/>
            </a:endParaRPr>
          </a:p>
          <a:p>
            <a:pPr lvl="1">
              <a:lnSpc>
                <a:spcPct val="85000"/>
              </a:lnSpc>
              <a:defRPr/>
            </a:pPr>
            <a:r>
              <a:rPr lang="en-US" dirty="0" smtClean="0">
                <a:ea typeface="ＭＳ Ｐゴシック" charset="0"/>
              </a:rPr>
              <a:t>These section times will be adjusted after we have a better idea where people are</a:t>
            </a:r>
          </a:p>
        </p:txBody>
      </p:sp>
    </p:spTree>
    <p:extLst>
      <p:ext uri="{BB962C8B-B14F-4D97-AF65-F5344CB8AC3E}">
        <p14:creationId xmlns:p14="http://schemas.microsoft.com/office/powerpoint/2010/main" val="553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 calcmode="lin" valueType="num">
                                      <p:cBhvr additive="base">
                                        <p:cTn id="7" dur="500" fill="hold"/>
                                        <p:tgtEl>
                                          <p:spTgt spid="368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86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anim calcmode="lin" valueType="num">
                                      <p:cBhvr additive="base">
                                        <p:cTn id="11" dur="500" fill="hold"/>
                                        <p:tgtEl>
                                          <p:spTgt spid="3686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686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anim calcmode="lin" valueType="num">
                                      <p:cBhvr additive="base">
                                        <p:cTn id="15" dur="500" fill="hold"/>
                                        <p:tgtEl>
                                          <p:spTgt spid="3686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686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fill="hold"/>
                                        <p:tgtEl>
                                          <p:spTgt spid="3686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686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anim calcmode="lin" valueType="num">
                                      <p:cBhvr additive="base">
                                        <p:cTn id="23" dur="500" fill="hold"/>
                                        <p:tgtEl>
                                          <p:spTgt spid="3686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686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anim calcmode="lin" valueType="num">
                                      <p:cBhvr additive="base">
                                        <p:cTn id="27" dur="500" fill="hold"/>
                                        <p:tgtEl>
                                          <p:spTgt spid="3686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68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 calcmode="lin" valueType="num">
                                      <p:cBhvr additive="base">
                                        <p:cTn id="33" dur="500" fill="hold"/>
                                        <p:tgtEl>
                                          <p:spTgt spid="3686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686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6867">
                                            <p:txEl>
                                              <p:pRg st="7" end="7"/>
                                            </p:txEl>
                                          </p:spTgt>
                                        </p:tgtEl>
                                        <p:attrNameLst>
                                          <p:attrName>style.visibility</p:attrName>
                                        </p:attrNameLst>
                                      </p:cBhvr>
                                      <p:to>
                                        <p:strVal val="visible"/>
                                      </p:to>
                                    </p:set>
                                    <p:anim calcmode="lin" valueType="num">
                                      <p:cBhvr additive="base">
                                        <p:cTn id="37" dur="500" fill="hold"/>
                                        <p:tgtEl>
                                          <p:spTgt spid="3686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6867">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6867">
                                            <p:txEl>
                                              <p:pRg st="8" end="8"/>
                                            </p:txEl>
                                          </p:spTgt>
                                        </p:tgtEl>
                                        <p:attrNameLst>
                                          <p:attrName>style.visibility</p:attrName>
                                        </p:attrNameLst>
                                      </p:cBhvr>
                                      <p:to>
                                        <p:strVal val="visible"/>
                                      </p:to>
                                    </p:set>
                                    <p:anim calcmode="lin" valueType="num">
                                      <p:cBhvr additive="base">
                                        <p:cTn id="41" dur="500" fill="hold"/>
                                        <p:tgtEl>
                                          <p:spTgt spid="3686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686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36867">
                                            <p:txEl>
                                              <p:pRg st="9" end="9"/>
                                            </p:txEl>
                                          </p:spTgt>
                                        </p:tgtEl>
                                        <p:attrNameLst>
                                          <p:attrName>style.visibility</p:attrName>
                                        </p:attrNameLst>
                                      </p:cBhvr>
                                      <p:to>
                                        <p:strVal val="visible"/>
                                      </p:to>
                                    </p:set>
                                    <p:anim calcmode="lin" valueType="num">
                                      <p:cBhvr additive="base">
                                        <p:cTn id="45" dur="500" fill="hold"/>
                                        <p:tgtEl>
                                          <p:spTgt spid="3686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686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B3A5-D742-FD4C-8629-863E2E40642F}"/>
              </a:ext>
            </a:extLst>
          </p:cNvPr>
          <p:cNvSpPr>
            <a:spLocks noGrp="1"/>
          </p:cNvSpPr>
          <p:nvPr>
            <p:ph type="title"/>
          </p:nvPr>
        </p:nvSpPr>
        <p:spPr/>
        <p:txBody>
          <a:bodyPr/>
          <a:lstStyle/>
          <a:p>
            <a:r>
              <a:rPr lang="en-US" smtClean="0"/>
              <a:t>Preparing Yourself for this Class</a:t>
            </a:r>
            <a:endParaRPr lang="en-US" dirty="0"/>
          </a:p>
        </p:txBody>
      </p:sp>
      <p:sp>
        <p:nvSpPr>
          <p:cNvPr id="3" name="Content Placeholder 2">
            <a:extLst>
              <a:ext uri="{FF2B5EF4-FFF2-40B4-BE49-F238E27FC236}">
                <a16:creationId xmlns:a16="http://schemas.microsoft.com/office/drawing/2014/main" id="{84855AB3-183D-B341-A349-29846D7B7B20}"/>
              </a:ext>
            </a:extLst>
          </p:cNvPr>
          <p:cNvSpPr>
            <a:spLocks noGrp="1"/>
          </p:cNvSpPr>
          <p:nvPr>
            <p:ph idx="1"/>
          </p:nvPr>
        </p:nvSpPr>
        <p:spPr>
          <a:xfrm>
            <a:off x="609600" y="838200"/>
            <a:ext cx="10820400" cy="5715000"/>
          </a:xfrm>
        </p:spPr>
        <p:txBody>
          <a:bodyPr>
            <a:normAutofit lnSpcReduction="10000"/>
          </a:bodyPr>
          <a:lstStyle/>
          <a:p>
            <a:r>
              <a:rPr lang="en-US" dirty="0" smtClean="0"/>
              <a:t>The projects will require you to be very comfortable with programming and debugging C</a:t>
            </a:r>
          </a:p>
          <a:p>
            <a:pPr lvl="1"/>
            <a:r>
              <a:rPr lang="en-US" dirty="0" smtClean="0"/>
              <a:t>Pointers (including function pointers, void*)</a:t>
            </a:r>
          </a:p>
          <a:p>
            <a:pPr lvl="1"/>
            <a:r>
              <a:rPr lang="en-US" dirty="0" smtClean="0"/>
              <a:t>Memory Management (</a:t>
            </a:r>
            <a:r>
              <a:rPr lang="en-US" dirty="0" err="1" smtClean="0"/>
              <a:t>malloc</a:t>
            </a:r>
            <a:r>
              <a:rPr lang="en-US" dirty="0" smtClean="0"/>
              <a:t>, free, stack vs heap)</a:t>
            </a:r>
          </a:p>
          <a:p>
            <a:pPr lvl="1"/>
            <a:r>
              <a:rPr lang="en-US" dirty="0" smtClean="0"/>
              <a:t>Debugging with GDB</a:t>
            </a:r>
          </a:p>
          <a:p>
            <a:r>
              <a:rPr lang="en-US" dirty="0" smtClean="0"/>
              <a:t>You will be working on a larger, more sophisticated code base than anything you've likely seen in 61C!</a:t>
            </a:r>
          </a:p>
          <a:p>
            <a:r>
              <a:rPr lang="en-US" dirty="0" smtClean="0">
                <a:solidFill>
                  <a:srgbClr val="FF0000"/>
                </a:solidFill>
              </a:rPr>
              <a:t>Review Session on the C language</a:t>
            </a:r>
            <a:endParaRPr lang="en-US" dirty="0">
              <a:solidFill>
                <a:srgbClr val="FF0000"/>
              </a:solidFill>
            </a:endParaRPr>
          </a:p>
          <a:p>
            <a:pPr lvl="1"/>
            <a:r>
              <a:rPr lang="en-US" dirty="0" smtClean="0">
                <a:solidFill>
                  <a:srgbClr val="FF0000"/>
                </a:solidFill>
              </a:rPr>
              <a:t>Time and logistics TBA, but soon!</a:t>
            </a:r>
          </a:p>
          <a:p>
            <a:r>
              <a:rPr lang="en-US" dirty="0" smtClean="0"/>
              <a:t>"Resources" page on course website</a:t>
            </a:r>
          </a:p>
          <a:p>
            <a:pPr lvl="1"/>
            <a:r>
              <a:rPr lang="en-US" dirty="0" err="1" smtClean="0"/>
              <a:t>Ebooks</a:t>
            </a:r>
            <a:r>
              <a:rPr lang="en-US" dirty="0" smtClean="0"/>
              <a:t> on “</a:t>
            </a:r>
            <a:r>
              <a:rPr lang="en-US" dirty="0" err="1" smtClean="0"/>
              <a:t>git</a:t>
            </a:r>
            <a:r>
              <a:rPr lang="en-US" dirty="0" smtClean="0"/>
              <a:t>” and “C”</a:t>
            </a:r>
          </a:p>
          <a:p>
            <a:r>
              <a:rPr lang="en-US" dirty="0" smtClean="0"/>
              <a:t>C programming reference (still in beta):</a:t>
            </a:r>
          </a:p>
          <a:p>
            <a:pPr lvl="1"/>
            <a:r>
              <a:rPr lang="en-US" dirty="0" smtClean="0">
                <a:hlinkClick r:id="rId2"/>
              </a:rPr>
              <a:t>https</a:t>
            </a:r>
            <a:r>
              <a:rPr lang="en-US" smtClean="0">
                <a:hlinkClick r:id="rId2"/>
              </a:rPr>
              <a:t>://</a:t>
            </a:r>
            <a:r>
              <a:rPr lang="en-US" smtClean="0">
                <a:hlinkClick r:id="rId2"/>
              </a:rPr>
              <a:t>cs162.org/ladder</a:t>
            </a:r>
            <a:r>
              <a:rPr lang="en-US" dirty="0" smtClean="0">
                <a:hlinkClick r:id="rId2"/>
              </a:rPr>
              <a:t>/</a:t>
            </a:r>
            <a:endParaRPr lang="en-US" dirty="0" smtClean="0"/>
          </a:p>
          <a:p>
            <a:r>
              <a:rPr lang="en-US" dirty="0" smtClean="0"/>
              <a:t>First two sections are also dedicated to programming and debugging review:</a:t>
            </a:r>
          </a:p>
          <a:p>
            <a:pPr lvl="1"/>
            <a:r>
              <a:rPr lang="en-US" dirty="0" smtClean="0"/>
              <a:t>Attend ANY sections in first two weeks</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166985389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dirty="0" smtClean="0">
                <a:latin typeface="Gill Sans Light" charset="0"/>
                <a:cs typeface="Gill Sans Light" charset="0"/>
              </a:rPr>
              <a:t>Grading (Tentative breakdown)</a:t>
            </a:r>
            <a:endParaRPr lang="en-US" altLang="en-US" dirty="0">
              <a:latin typeface="Gill Sans Light" charset="0"/>
              <a:cs typeface="Gill Sans Light" charset="0"/>
            </a:endParaRPr>
          </a:p>
        </p:txBody>
      </p:sp>
      <p:sp>
        <p:nvSpPr>
          <p:cNvPr id="38915" name="Content Placeholder 2"/>
          <p:cNvSpPr>
            <a:spLocks noGrp="1"/>
          </p:cNvSpPr>
          <p:nvPr>
            <p:ph idx="1"/>
          </p:nvPr>
        </p:nvSpPr>
        <p:spPr>
          <a:xfrm>
            <a:off x="457200" y="838200"/>
            <a:ext cx="11125200" cy="5638800"/>
          </a:xfrm>
        </p:spPr>
        <p:txBody>
          <a:bodyPr/>
          <a:lstStyle/>
          <a:p>
            <a:pPr>
              <a:defRPr/>
            </a:pPr>
            <a:r>
              <a:rPr lang="en-US" dirty="0" smtClean="0">
                <a:ea typeface="ＭＳ Ｐゴシック" charset="0"/>
              </a:rPr>
              <a:t>36% </a:t>
            </a:r>
            <a:r>
              <a:rPr lang="en-US" dirty="0">
                <a:ea typeface="ＭＳ Ｐゴシック" charset="0"/>
              </a:rPr>
              <a:t>three midterms (</a:t>
            </a:r>
            <a:r>
              <a:rPr lang="en-US" dirty="0" smtClean="0">
                <a:ea typeface="ＭＳ Ｐゴシック" charset="0"/>
              </a:rPr>
              <a:t>12% each)</a:t>
            </a:r>
            <a:endParaRPr lang="en-US" dirty="0">
              <a:ea typeface="ＭＳ Ｐゴシック" charset="0"/>
            </a:endParaRPr>
          </a:p>
          <a:p>
            <a:pPr lvl="1">
              <a:defRPr/>
            </a:pPr>
            <a:r>
              <a:rPr lang="en-US" dirty="0">
                <a:solidFill>
                  <a:srgbClr val="FF0000"/>
                </a:solidFill>
                <a:ea typeface="ＭＳ Ｐゴシック" charset="0"/>
              </a:rPr>
              <a:t>Thursday, </a:t>
            </a:r>
            <a:r>
              <a:rPr lang="en-US" dirty="0" smtClean="0">
                <a:solidFill>
                  <a:srgbClr val="FF0000"/>
                </a:solidFill>
                <a:ea typeface="ＭＳ Ｐゴシック" charset="0"/>
              </a:rPr>
              <a:t>2/16 (	7-9pm), No class on day of Midterm (extra OH)</a:t>
            </a:r>
          </a:p>
          <a:p>
            <a:pPr lvl="1">
              <a:defRPr/>
            </a:pPr>
            <a:r>
              <a:rPr lang="en-US" dirty="0" smtClean="0">
                <a:solidFill>
                  <a:srgbClr val="FF0000"/>
                </a:solidFill>
                <a:ea typeface="ＭＳ Ｐゴシック" charset="0"/>
              </a:rPr>
              <a:t>Wednesday,</a:t>
            </a:r>
            <a:r>
              <a:rPr lang="en-US" dirty="0" smtClean="0">
                <a:solidFill>
                  <a:srgbClr val="FF0000"/>
                </a:solidFill>
                <a:ea typeface="ＭＳ Ｐゴシック" charset="0"/>
              </a:rPr>
              <a:t> 3/15 (8-10pm)</a:t>
            </a:r>
          </a:p>
          <a:p>
            <a:pPr lvl="1">
              <a:defRPr/>
            </a:pPr>
            <a:r>
              <a:rPr lang="en-US" dirty="0" smtClean="0">
                <a:solidFill>
                  <a:srgbClr val="FF0000"/>
                </a:solidFill>
                <a:ea typeface="ＭＳ Ｐゴシック" charset="0"/>
              </a:rPr>
              <a:t>Thursday</a:t>
            </a:r>
            <a:r>
              <a:rPr lang="en-US" dirty="0" smtClean="0">
                <a:solidFill>
                  <a:srgbClr val="FF0000"/>
                </a:solidFill>
                <a:ea typeface="ＭＳ Ｐゴシック" charset="0"/>
              </a:rPr>
              <a:t>, </a:t>
            </a:r>
            <a:r>
              <a:rPr lang="en-US" dirty="0" smtClean="0">
                <a:solidFill>
                  <a:srgbClr val="FF0000"/>
                </a:solidFill>
                <a:ea typeface="ＭＳ Ｐゴシック" charset="0"/>
              </a:rPr>
              <a:t>4/27</a:t>
            </a:r>
            <a:r>
              <a:rPr lang="en-US" dirty="0">
                <a:solidFill>
                  <a:srgbClr val="FF0000"/>
                </a:solidFill>
                <a:ea typeface="ＭＳ Ｐゴシック" charset="0"/>
              </a:rPr>
              <a:t> </a:t>
            </a:r>
            <a:r>
              <a:rPr lang="en-US" dirty="0" smtClean="0">
                <a:solidFill>
                  <a:srgbClr val="FF0000"/>
                </a:solidFill>
                <a:ea typeface="ＭＳ Ｐゴシック" charset="0"/>
              </a:rPr>
              <a:t>(</a:t>
            </a:r>
            <a:r>
              <a:rPr lang="en-US" dirty="0" smtClean="0">
                <a:solidFill>
                  <a:srgbClr val="FF0000"/>
                </a:solidFill>
                <a:ea typeface="ＭＳ Ｐゴシック" charset="0"/>
              </a:rPr>
              <a:t>7-9pm), No </a:t>
            </a:r>
            <a:r>
              <a:rPr lang="en-US" dirty="0">
                <a:solidFill>
                  <a:srgbClr val="FF0000"/>
                </a:solidFill>
                <a:ea typeface="ＭＳ Ｐゴシック" charset="0"/>
              </a:rPr>
              <a:t>class on day of Midterm (extra OH</a:t>
            </a:r>
            <a:r>
              <a:rPr lang="en-US" dirty="0" smtClean="0">
                <a:solidFill>
                  <a:srgbClr val="FF0000"/>
                </a:solidFill>
                <a:ea typeface="ＭＳ Ｐゴシック" charset="0"/>
              </a:rPr>
              <a:t>)</a:t>
            </a:r>
            <a:endParaRPr lang="en-US" dirty="0" smtClean="0">
              <a:solidFill>
                <a:srgbClr val="FF0000"/>
              </a:solidFill>
              <a:ea typeface="ＭＳ Ｐゴシック" charset="0"/>
            </a:endParaRPr>
          </a:p>
          <a:p>
            <a:pPr lvl="1">
              <a:defRPr/>
            </a:pPr>
            <a:r>
              <a:rPr lang="en-US" dirty="0" smtClean="0">
                <a:ea typeface="ＭＳ Ｐゴシック" charset="0"/>
              </a:rPr>
              <a:t>These </a:t>
            </a:r>
            <a:r>
              <a:rPr lang="en-US" dirty="0" smtClean="0">
                <a:ea typeface="ＭＳ Ｐゴシック" charset="0"/>
              </a:rPr>
              <a:t>will be IN-PERSON!</a:t>
            </a:r>
          </a:p>
          <a:p>
            <a:pPr>
              <a:defRPr/>
            </a:pPr>
            <a:r>
              <a:rPr lang="en-US" dirty="0" smtClean="0">
                <a:ea typeface="ＭＳ Ｐゴシック" charset="0"/>
              </a:rPr>
              <a:t>36% </a:t>
            </a:r>
            <a:r>
              <a:rPr lang="en-US" dirty="0">
                <a:ea typeface="ＭＳ Ｐゴシック" charset="0"/>
              </a:rPr>
              <a:t>projects </a:t>
            </a:r>
          </a:p>
          <a:p>
            <a:pPr>
              <a:defRPr/>
            </a:pPr>
            <a:r>
              <a:rPr lang="en-US" dirty="0" smtClean="0">
                <a:ea typeface="ＭＳ Ｐゴシック" charset="0"/>
              </a:rPr>
              <a:t>18% </a:t>
            </a:r>
            <a:r>
              <a:rPr lang="en-US" dirty="0">
                <a:ea typeface="ＭＳ Ｐゴシック" charset="0"/>
              </a:rPr>
              <a:t>homework</a:t>
            </a:r>
          </a:p>
          <a:p>
            <a:pPr>
              <a:defRPr/>
            </a:pPr>
            <a:r>
              <a:rPr lang="en-US" dirty="0" smtClean="0">
                <a:ea typeface="ＭＳ Ｐゴシック" charset="0"/>
              </a:rPr>
              <a:t>10% participation (Sections, Lecture, …)</a:t>
            </a:r>
            <a:endParaRPr lang="en-US" dirty="0">
              <a:ea typeface="ＭＳ Ｐゴシック" charset="0"/>
            </a:endParaRPr>
          </a:p>
          <a:p>
            <a:pPr>
              <a:defRPr/>
            </a:pPr>
            <a:r>
              <a:rPr lang="en-US" i="1" dirty="0">
                <a:ea typeface="ＭＳ Ｐゴシック" charset="0"/>
              </a:rPr>
              <a:t>No final </a:t>
            </a:r>
            <a:r>
              <a:rPr lang="en-US" i="1" dirty="0" smtClean="0">
                <a:ea typeface="ＭＳ Ｐゴシック" charset="0"/>
              </a:rPr>
              <a:t>exam</a:t>
            </a: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extLst>
      <p:ext uri="{BB962C8B-B14F-4D97-AF65-F5344CB8AC3E}">
        <p14:creationId xmlns:p14="http://schemas.microsoft.com/office/powerpoint/2010/main" val="271983620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339-E633-4040-969D-DD2F6C7A4A9A}"/>
              </a:ext>
            </a:extLst>
          </p:cNvPr>
          <p:cNvSpPr>
            <a:spLocks noGrp="1"/>
          </p:cNvSpPr>
          <p:nvPr>
            <p:ph type="title"/>
          </p:nvPr>
        </p:nvSpPr>
        <p:spPr/>
        <p:txBody>
          <a:bodyPr/>
          <a:lstStyle/>
          <a:p>
            <a:r>
              <a:rPr lang="en-US" dirty="0">
                <a:latin typeface="Gill Sans Light"/>
              </a:rPr>
              <a:t>Running Systems at Internet Scale</a:t>
            </a:r>
          </a:p>
        </p:txBody>
      </p:sp>
      <p:pic>
        <p:nvPicPr>
          <p:cNvPr id="6" name="Picture 5">
            <a:extLst>
              <a:ext uri="{FF2B5EF4-FFF2-40B4-BE49-F238E27FC236}">
                <a16:creationId xmlns:a16="http://schemas.microsoft.com/office/drawing/2014/main" id="{F4404C4F-4A72-4E39-9B48-7A52584D202D}"/>
              </a:ext>
            </a:extLst>
          </p:cNvPr>
          <p:cNvPicPr>
            <a:picLocks noChangeAspect="1"/>
          </p:cNvPicPr>
          <p:nvPr/>
        </p:nvPicPr>
        <p:blipFill>
          <a:blip r:embed="rId2"/>
          <a:stretch>
            <a:fillRect/>
          </a:stretch>
        </p:blipFill>
        <p:spPr>
          <a:xfrm>
            <a:off x="1981200" y="1188346"/>
            <a:ext cx="8393007" cy="4563422"/>
          </a:xfrm>
          <a:prstGeom prst="rect">
            <a:avLst/>
          </a:prstGeom>
        </p:spPr>
      </p:pic>
      <p:sp>
        <p:nvSpPr>
          <p:cNvPr id="7" name="TextBox 6">
            <a:extLst>
              <a:ext uri="{FF2B5EF4-FFF2-40B4-BE49-F238E27FC236}">
                <a16:creationId xmlns:a16="http://schemas.microsoft.com/office/drawing/2014/main" id="{044FD9C0-0B5B-4BD1-985C-A39EF93667FF}"/>
              </a:ext>
            </a:extLst>
          </p:cNvPr>
          <p:cNvSpPr txBox="1"/>
          <p:nvPr/>
        </p:nvSpPr>
        <p:spPr>
          <a:xfrm>
            <a:off x="2304696" y="5747167"/>
            <a:ext cx="754311" cy="338554"/>
          </a:xfrm>
          <a:prstGeom prst="rect">
            <a:avLst/>
          </a:prstGeom>
          <a:noFill/>
        </p:spPr>
        <p:txBody>
          <a:bodyPr wrap="square" rtlCol="0">
            <a:spAutoFit/>
          </a:bodyPr>
          <a:lstStyle/>
          <a:p>
            <a:r>
              <a:rPr lang="en-US" sz="1600" dirty="0">
                <a:latin typeface="Gill Sans Light"/>
              </a:rPr>
              <a:t>1969</a:t>
            </a:r>
          </a:p>
        </p:txBody>
      </p:sp>
      <p:sp>
        <p:nvSpPr>
          <p:cNvPr id="8" name="TextBox 7">
            <a:extLst>
              <a:ext uri="{FF2B5EF4-FFF2-40B4-BE49-F238E27FC236}">
                <a16:creationId xmlns:a16="http://schemas.microsoft.com/office/drawing/2014/main" id="{64D9590D-8154-4105-B1D2-D10750FC3457}"/>
              </a:ext>
            </a:extLst>
          </p:cNvPr>
          <p:cNvSpPr txBox="1"/>
          <p:nvPr/>
        </p:nvSpPr>
        <p:spPr>
          <a:xfrm>
            <a:off x="2944257" y="5757446"/>
            <a:ext cx="778146" cy="338554"/>
          </a:xfrm>
          <a:prstGeom prst="rect">
            <a:avLst/>
          </a:prstGeom>
          <a:noFill/>
        </p:spPr>
        <p:txBody>
          <a:bodyPr wrap="square" rtlCol="0">
            <a:spAutoFit/>
          </a:bodyPr>
          <a:lstStyle/>
          <a:p>
            <a:r>
              <a:rPr lang="en-US" sz="1600" dirty="0">
                <a:latin typeface="Gill Sans Light"/>
              </a:rPr>
              <a:t>1974</a:t>
            </a:r>
          </a:p>
        </p:txBody>
      </p:sp>
      <p:pic>
        <p:nvPicPr>
          <p:cNvPr id="9" name="Picture 8">
            <a:extLst>
              <a:ext uri="{FF2B5EF4-FFF2-40B4-BE49-F238E27FC236}">
                <a16:creationId xmlns:a16="http://schemas.microsoft.com/office/drawing/2014/main" id="{4EECD8BE-B83E-49CB-BFE2-EE20B6CAFE9F}"/>
              </a:ext>
            </a:extLst>
          </p:cNvPr>
          <p:cNvPicPr>
            <a:picLocks noChangeAspect="1"/>
          </p:cNvPicPr>
          <p:nvPr/>
        </p:nvPicPr>
        <p:blipFill>
          <a:blip r:embed="rId3"/>
          <a:stretch>
            <a:fillRect/>
          </a:stretch>
        </p:blipFill>
        <p:spPr>
          <a:xfrm>
            <a:off x="2254203" y="4376460"/>
            <a:ext cx="681262" cy="619758"/>
          </a:xfrm>
          <a:prstGeom prst="rect">
            <a:avLst/>
          </a:prstGeom>
        </p:spPr>
      </p:pic>
      <p:sp>
        <p:nvSpPr>
          <p:cNvPr id="11" name="TextBox 10">
            <a:extLst>
              <a:ext uri="{FF2B5EF4-FFF2-40B4-BE49-F238E27FC236}">
                <a16:creationId xmlns:a16="http://schemas.microsoft.com/office/drawing/2014/main" id="{F9EAF458-43E4-4823-967C-1D5F6440AED9}"/>
              </a:ext>
            </a:extLst>
          </p:cNvPr>
          <p:cNvSpPr txBox="1"/>
          <p:nvPr/>
        </p:nvSpPr>
        <p:spPr>
          <a:xfrm>
            <a:off x="4709501" y="5724532"/>
            <a:ext cx="638632" cy="338554"/>
          </a:xfrm>
          <a:prstGeom prst="rect">
            <a:avLst/>
          </a:prstGeom>
          <a:noFill/>
        </p:spPr>
        <p:txBody>
          <a:bodyPr wrap="square" rtlCol="0">
            <a:spAutoFit/>
          </a:bodyPr>
          <a:lstStyle/>
          <a:p>
            <a:r>
              <a:rPr lang="en-US" sz="1600" dirty="0">
                <a:latin typeface="Gill Sans Light"/>
              </a:rPr>
              <a:t>1990</a:t>
            </a:r>
          </a:p>
        </p:txBody>
      </p:sp>
      <p:cxnSp>
        <p:nvCxnSpPr>
          <p:cNvPr id="19" name="Straight Connector 18">
            <a:extLst>
              <a:ext uri="{FF2B5EF4-FFF2-40B4-BE49-F238E27FC236}">
                <a16:creationId xmlns:a16="http://schemas.microsoft.com/office/drawing/2014/main" id="{D3A2FA59-86CB-408D-9570-EB165588AD0C}"/>
              </a:ext>
            </a:extLst>
          </p:cNvPr>
          <p:cNvCxnSpPr>
            <a:cxnSpLocks/>
          </p:cNvCxnSpPr>
          <p:nvPr/>
        </p:nvCxnSpPr>
        <p:spPr>
          <a:xfrm flipH="1" flipV="1">
            <a:off x="2605781" y="1718973"/>
            <a:ext cx="10553" cy="3277245"/>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643FEDF-1169-4E94-BB6C-14FBF29695EE}"/>
              </a:ext>
            </a:extLst>
          </p:cNvPr>
          <p:cNvCxnSpPr>
            <a:cxnSpLocks/>
          </p:cNvCxnSpPr>
          <p:nvPr/>
        </p:nvCxnSpPr>
        <p:spPr>
          <a:xfrm flipH="1" flipV="1">
            <a:off x="3220024" y="1655356"/>
            <a:ext cx="1" cy="3340863"/>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C65C32F-923E-4BFE-9803-B65C024B9532}"/>
              </a:ext>
            </a:extLst>
          </p:cNvPr>
          <p:cNvSpPr/>
          <p:nvPr/>
        </p:nvSpPr>
        <p:spPr>
          <a:xfrm rot="16200000">
            <a:off x="2334458" y="2678995"/>
            <a:ext cx="2104137" cy="400110"/>
          </a:xfrm>
          <a:prstGeom prst="rect">
            <a:avLst/>
          </a:prstGeom>
        </p:spPr>
        <p:txBody>
          <a:bodyPr wrap="none">
            <a:spAutoFit/>
          </a:bodyPr>
          <a:lstStyle/>
          <a:p>
            <a:r>
              <a:rPr lang="en-US" sz="2000" u="sng" dirty="0">
                <a:latin typeface="Gill Sans Light"/>
              </a:rPr>
              <a:t>RFC 675 TCP/IP</a:t>
            </a:r>
            <a:endParaRPr lang="en-US" sz="2000" dirty="0">
              <a:latin typeface="Gill Sans Light"/>
            </a:endParaRPr>
          </a:p>
        </p:txBody>
      </p:sp>
      <p:sp>
        <p:nvSpPr>
          <p:cNvPr id="22" name="TextBox 21">
            <a:extLst>
              <a:ext uri="{FF2B5EF4-FFF2-40B4-BE49-F238E27FC236}">
                <a16:creationId xmlns:a16="http://schemas.microsoft.com/office/drawing/2014/main" id="{267A0830-FE50-44EE-BD5F-36D774820614}"/>
              </a:ext>
            </a:extLst>
          </p:cNvPr>
          <p:cNvSpPr txBox="1"/>
          <p:nvPr/>
        </p:nvSpPr>
        <p:spPr>
          <a:xfrm rot="16200000">
            <a:off x="2221032" y="2874164"/>
            <a:ext cx="1197764" cy="369332"/>
          </a:xfrm>
          <a:prstGeom prst="rect">
            <a:avLst/>
          </a:prstGeom>
          <a:noFill/>
        </p:spPr>
        <p:txBody>
          <a:bodyPr wrap="none" rtlCol="0">
            <a:spAutoFit/>
          </a:bodyPr>
          <a:lstStyle/>
          <a:p>
            <a:r>
              <a:rPr lang="en-US" sz="1800" dirty="0" err="1">
                <a:latin typeface="Gill Sans Light"/>
              </a:rPr>
              <a:t>ARPANet</a:t>
            </a:r>
            <a:endParaRPr lang="en-US" sz="1800" dirty="0">
              <a:latin typeface="Gill Sans Light"/>
            </a:endParaRPr>
          </a:p>
        </p:txBody>
      </p:sp>
      <p:sp>
        <p:nvSpPr>
          <p:cNvPr id="23" name="TextBox 22">
            <a:extLst>
              <a:ext uri="{FF2B5EF4-FFF2-40B4-BE49-F238E27FC236}">
                <a16:creationId xmlns:a16="http://schemas.microsoft.com/office/drawing/2014/main" id="{370D8BDC-9983-46A9-B933-2CA30AF6EB1C}"/>
              </a:ext>
            </a:extLst>
          </p:cNvPr>
          <p:cNvSpPr txBox="1"/>
          <p:nvPr/>
        </p:nvSpPr>
        <p:spPr>
          <a:xfrm>
            <a:off x="3934442" y="1610739"/>
            <a:ext cx="1031051" cy="369332"/>
          </a:xfrm>
          <a:prstGeom prst="rect">
            <a:avLst/>
          </a:prstGeom>
          <a:noFill/>
        </p:spPr>
        <p:txBody>
          <a:bodyPr wrap="none" rtlCol="0">
            <a:spAutoFit/>
          </a:bodyPr>
          <a:lstStyle/>
          <a:p>
            <a:r>
              <a:rPr lang="en-US" dirty="0">
                <a:latin typeface="Gill Sans Light"/>
              </a:rPr>
              <a:t>Internet</a:t>
            </a:r>
          </a:p>
        </p:txBody>
      </p:sp>
      <p:pic>
        <p:nvPicPr>
          <p:cNvPr id="24" name="Picture 23">
            <a:extLst>
              <a:ext uri="{FF2B5EF4-FFF2-40B4-BE49-F238E27FC236}">
                <a16:creationId xmlns:a16="http://schemas.microsoft.com/office/drawing/2014/main" id="{4545CE3A-527B-47F8-B0DB-E15DF8247E95}"/>
              </a:ext>
            </a:extLst>
          </p:cNvPr>
          <p:cNvPicPr>
            <a:picLocks noChangeAspect="1"/>
          </p:cNvPicPr>
          <p:nvPr/>
        </p:nvPicPr>
        <p:blipFill>
          <a:blip r:embed="rId4"/>
          <a:stretch>
            <a:fillRect/>
          </a:stretch>
        </p:blipFill>
        <p:spPr>
          <a:xfrm>
            <a:off x="5182586" y="3774782"/>
            <a:ext cx="1051033" cy="761999"/>
          </a:xfrm>
          <a:prstGeom prst="rect">
            <a:avLst/>
          </a:prstGeom>
        </p:spPr>
      </p:pic>
      <p:sp>
        <p:nvSpPr>
          <p:cNvPr id="25" name="Rectangle 24">
            <a:extLst>
              <a:ext uri="{FF2B5EF4-FFF2-40B4-BE49-F238E27FC236}">
                <a16:creationId xmlns:a16="http://schemas.microsoft.com/office/drawing/2014/main" id="{920757D8-E4C4-45C9-8EAF-D19399228C95}"/>
              </a:ext>
            </a:extLst>
          </p:cNvPr>
          <p:cNvSpPr/>
          <p:nvPr/>
        </p:nvSpPr>
        <p:spPr>
          <a:xfrm rot="16200000">
            <a:off x="4579493" y="2854038"/>
            <a:ext cx="1167948" cy="369332"/>
          </a:xfrm>
          <a:prstGeom prst="rect">
            <a:avLst/>
          </a:prstGeom>
        </p:spPr>
        <p:txBody>
          <a:bodyPr wrap="none">
            <a:spAutoFit/>
          </a:bodyPr>
          <a:lstStyle/>
          <a:p>
            <a:r>
              <a:rPr lang="en-US" dirty="0">
                <a:solidFill>
                  <a:srgbClr val="FF0000"/>
                </a:solidFill>
                <a:latin typeface="Gill Sans Light"/>
              </a:rPr>
              <a:t>HTTP</a:t>
            </a:r>
            <a:r>
              <a:rPr lang="en-US" dirty="0">
                <a:latin typeface="Gill Sans Light"/>
              </a:rPr>
              <a:t> </a:t>
            </a:r>
            <a:r>
              <a:rPr lang="en-US" dirty="0">
                <a:latin typeface="Gill Sans Light"/>
                <a:hlinkClick r:id="rId5"/>
              </a:rPr>
              <a:t>0.9</a:t>
            </a:r>
            <a:endParaRPr lang="en-US" dirty="0">
              <a:latin typeface="Gill Sans Light"/>
            </a:endParaRPr>
          </a:p>
        </p:txBody>
      </p:sp>
      <p:cxnSp>
        <p:nvCxnSpPr>
          <p:cNvPr id="29" name="Straight Connector 28">
            <a:extLst>
              <a:ext uri="{FF2B5EF4-FFF2-40B4-BE49-F238E27FC236}">
                <a16:creationId xmlns:a16="http://schemas.microsoft.com/office/drawing/2014/main" id="{6C7FCBD1-4CE1-4DD9-B488-9809990D7BB5}"/>
              </a:ext>
            </a:extLst>
          </p:cNvPr>
          <p:cNvCxnSpPr>
            <a:cxnSpLocks/>
          </p:cNvCxnSpPr>
          <p:nvPr/>
        </p:nvCxnSpPr>
        <p:spPr>
          <a:xfrm flipH="1" flipV="1">
            <a:off x="4947176" y="1655356"/>
            <a:ext cx="1" cy="3300627"/>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838B5F9-EA3B-4C0A-9981-67F71612EF82}"/>
              </a:ext>
            </a:extLst>
          </p:cNvPr>
          <p:cNvSpPr txBox="1"/>
          <p:nvPr/>
        </p:nvSpPr>
        <p:spPr>
          <a:xfrm>
            <a:off x="5699244" y="1655356"/>
            <a:ext cx="838691" cy="369332"/>
          </a:xfrm>
          <a:prstGeom prst="rect">
            <a:avLst/>
          </a:prstGeom>
          <a:noFill/>
        </p:spPr>
        <p:txBody>
          <a:bodyPr wrap="none" rtlCol="0">
            <a:spAutoFit/>
          </a:bodyPr>
          <a:lstStyle/>
          <a:p>
            <a:r>
              <a:rPr lang="en-US" dirty="0">
                <a:latin typeface="Gill Sans Light"/>
              </a:rPr>
              <a:t>WWW</a:t>
            </a:r>
          </a:p>
        </p:txBody>
      </p:sp>
    </p:spTree>
    <p:extLst>
      <p:ext uri="{BB962C8B-B14F-4D97-AF65-F5344CB8AC3E}">
        <p14:creationId xmlns:p14="http://schemas.microsoft.com/office/powerpoint/2010/main" val="313130167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209800" y="1371600"/>
            <a:ext cx="7696200" cy="736600"/>
          </a:xfrm>
        </p:spPr>
        <p:txBody>
          <a:bodyPr/>
          <a:lstStyle/>
          <a:p>
            <a:pPr>
              <a:defRPr/>
            </a:pPr>
            <a:r>
              <a:rPr lang="en-US" altLang="en-US">
                <a:latin typeface="Gill Sans Light" charset="0"/>
                <a:cs typeface="Gill Sans Light" charset="0"/>
              </a:rPr>
              <a:t>Personal Integrity</a:t>
            </a:r>
          </a:p>
        </p:txBody>
      </p:sp>
      <p:sp>
        <p:nvSpPr>
          <p:cNvPr id="39939" name="Content Placeholder 2"/>
          <p:cNvSpPr>
            <a:spLocks noGrp="1"/>
          </p:cNvSpPr>
          <p:nvPr>
            <p:ph idx="1"/>
          </p:nvPr>
        </p:nvSpPr>
        <p:spPr>
          <a:xfrm>
            <a:off x="2133600" y="2667000"/>
            <a:ext cx="8001000" cy="2209800"/>
          </a:xfrm>
        </p:spPr>
        <p:txBody>
          <a:bodyPr/>
          <a:lstStyle/>
          <a:p>
            <a:pPr>
              <a:defRPr/>
            </a:pPr>
            <a:r>
              <a:rPr lang="en-US" altLang="en-US"/>
              <a:t>UCB Academic Honor Code: "As a member of the UC Berkeley community, I act with honesty, integrity, and respect for others."</a:t>
            </a:r>
          </a:p>
        </p:txBody>
      </p:sp>
      <p:sp>
        <p:nvSpPr>
          <p:cNvPr id="51203" name="Rectangle 6"/>
          <p:cNvSpPr>
            <a:spLocks noChangeArrowheads="1"/>
          </p:cNvSpPr>
          <p:nvPr/>
        </p:nvSpPr>
        <p:spPr bwMode="auto">
          <a:xfrm>
            <a:off x="1981200" y="4692650"/>
            <a:ext cx="85344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0" dirty="0">
                <a:latin typeface="Gill Sans" charset="0"/>
                <a:cs typeface="Gill Sans" charset="0"/>
              </a:rPr>
              <a:t>http://asuc.org/honorcode/resources/HC%20Guide%20for%20Syllabi.pdf</a:t>
            </a:r>
          </a:p>
        </p:txBody>
      </p:sp>
    </p:spTree>
    <p:extLst>
      <p:ext uri="{BB962C8B-B14F-4D97-AF65-F5344CB8AC3E}">
        <p14:creationId xmlns:p14="http://schemas.microsoft.com/office/powerpoint/2010/main" val="116845170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70000" y="152400"/>
            <a:ext cx="9550400" cy="533400"/>
          </a:xfrm>
        </p:spPr>
        <p:txBody>
          <a:bodyPr/>
          <a:lstStyle/>
          <a:p>
            <a:pPr>
              <a:defRPr/>
            </a:pPr>
            <a:r>
              <a:rPr lang="en-US" altLang="en-US">
                <a:latin typeface="Gill Sans Light" charset="0"/>
                <a:ea typeface="ＭＳ Ｐゴシック" charset="-128"/>
                <a:cs typeface="Gill Sans Light" charset="0"/>
              </a:rPr>
              <a:t>CS 162 Collaboration Policy</a:t>
            </a:r>
          </a:p>
        </p:txBody>
      </p:sp>
      <p:sp>
        <p:nvSpPr>
          <p:cNvPr id="50178" name="Content Placeholder 2"/>
          <p:cNvSpPr>
            <a:spLocks noGrp="1"/>
          </p:cNvSpPr>
          <p:nvPr>
            <p:ph idx="1"/>
          </p:nvPr>
        </p:nvSpPr>
        <p:spPr>
          <a:xfrm>
            <a:off x="762000" y="685800"/>
            <a:ext cx="10972800" cy="5562600"/>
          </a:xfrm>
        </p:spPr>
        <p:txBody>
          <a:bodyPr/>
          <a:lstStyle/>
          <a:p>
            <a:pPr marL="0" indent="0">
              <a:buNone/>
              <a:defRPr/>
            </a:pPr>
            <a:endParaRPr lang="en-US" sz="1800" dirty="0">
              <a:ea typeface="ＭＳ Ｐゴシック" charset="0"/>
            </a:endParaRPr>
          </a:p>
          <a:p>
            <a:pPr marL="0" indent="0">
              <a:buNone/>
              <a:defRPr/>
            </a:pPr>
            <a:r>
              <a:rPr lang="en-US" dirty="0" smtClean="0">
                <a:ea typeface="ＭＳ Ｐゴシック" charset="0"/>
              </a:rPr>
              <a:t>	Explaining </a:t>
            </a:r>
            <a:r>
              <a:rPr lang="en-US" dirty="0">
                <a:ea typeface="ＭＳ Ｐゴシック" charset="0"/>
              </a:rPr>
              <a:t>a concept to someone in another group</a:t>
            </a:r>
          </a:p>
          <a:p>
            <a:pPr marL="0" indent="0">
              <a:buNone/>
              <a:defRPr/>
            </a:pPr>
            <a:r>
              <a:rPr lang="en-US" dirty="0" smtClean="0">
                <a:ea typeface="ＭＳ Ｐゴシック" charset="0"/>
              </a:rPr>
              <a:t>	Discussing </a:t>
            </a:r>
            <a:r>
              <a:rPr lang="en-US" dirty="0">
                <a:ea typeface="ＭＳ Ｐゴシック" charset="0"/>
              </a:rPr>
              <a:t>algorithms/testing strategies with other groups</a:t>
            </a:r>
          </a:p>
          <a:p>
            <a:pPr marL="0" indent="0">
              <a:buNone/>
              <a:defRPr/>
            </a:pPr>
            <a:r>
              <a:rPr lang="en-US" dirty="0" smtClean="0">
                <a:ea typeface="ＭＳ Ｐゴシック" charset="0"/>
              </a:rPr>
              <a:t>	Discussing debugging approaches with other groups</a:t>
            </a:r>
            <a:endParaRPr lang="en-US" dirty="0">
              <a:ea typeface="ＭＳ Ｐゴシック" charset="0"/>
            </a:endParaRPr>
          </a:p>
          <a:p>
            <a:pPr marL="0" indent="0">
              <a:buNone/>
              <a:defRPr/>
            </a:pPr>
            <a:r>
              <a:rPr lang="en-US" dirty="0" smtClean="0">
                <a:ea typeface="ＭＳ Ｐゴシック" charset="0"/>
              </a:rPr>
              <a:t>	Searching </a:t>
            </a:r>
            <a:r>
              <a:rPr lang="en-US" dirty="0">
                <a:ea typeface="ＭＳ Ｐゴシック" charset="0"/>
              </a:rPr>
              <a:t>online for generic algorithms (e.g., hash table) </a:t>
            </a:r>
          </a:p>
          <a:p>
            <a:pPr marL="0" indent="0">
              <a:buNone/>
              <a:defRPr/>
            </a:pPr>
            <a:endParaRPr lang="en-US" sz="1600" dirty="0">
              <a:ea typeface="ＭＳ Ｐゴシック" charset="0"/>
            </a:endParaRPr>
          </a:p>
          <a:p>
            <a:pPr marL="0" indent="0">
              <a:buNone/>
              <a:defRPr/>
            </a:pPr>
            <a:r>
              <a:rPr lang="en-US" dirty="0" smtClean="0">
                <a:solidFill>
                  <a:srgbClr val="FF0000"/>
                </a:solidFill>
                <a:ea typeface="ＭＳ Ｐゴシック" charset="0"/>
              </a:rPr>
              <a:t>	Sharing </a:t>
            </a:r>
            <a:r>
              <a:rPr lang="en-US" dirty="0">
                <a:solidFill>
                  <a:srgbClr val="FF0000"/>
                </a:solidFill>
                <a:ea typeface="ＭＳ Ｐゴシック" charset="0"/>
              </a:rPr>
              <a:t>code or test cases with another group</a:t>
            </a:r>
          </a:p>
          <a:p>
            <a:pPr marL="0" indent="0">
              <a:buNone/>
              <a:defRPr/>
            </a:pPr>
            <a:r>
              <a:rPr lang="en-US" dirty="0" smtClean="0">
                <a:solidFill>
                  <a:srgbClr val="FF0000"/>
                </a:solidFill>
                <a:ea typeface="ＭＳ Ｐゴシック" charset="0"/>
              </a:rPr>
              <a:t>	Copying </a:t>
            </a:r>
            <a:r>
              <a:rPr lang="en-US" dirty="0">
                <a:solidFill>
                  <a:srgbClr val="FF0000"/>
                </a:solidFill>
                <a:ea typeface="ＭＳ Ｐゴシック" charset="0"/>
              </a:rPr>
              <a:t>OR reading another group’s code or test cases</a:t>
            </a:r>
          </a:p>
          <a:p>
            <a:pPr marL="0" indent="0">
              <a:buNone/>
              <a:defRPr/>
            </a:pPr>
            <a:r>
              <a:rPr lang="en-US" dirty="0" smtClean="0">
                <a:solidFill>
                  <a:srgbClr val="FF0000"/>
                </a:solidFill>
                <a:ea typeface="ＭＳ Ｐゴシック" charset="0"/>
              </a:rPr>
              <a:t>	Copying </a:t>
            </a:r>
            <a:r>
              <a:rPr lang="en-US" dirty="0">
                <a:solidFill>
                  <a:srgbClr val="FF0000"/>
                </a:solidFill>
                <a:ea typeface="ＭＳ Ｐゴシック" charset="0"/>
              </a:rPr>
              <a:t>OR reading online code or test cases from prior </a:t>
            </a:r>
            <a:r>
              <a:rPr lang="en-US" dirty="0" smtClean="0">
                <a:solidFill>
                  <a:srgbClr val="FF0000"/>
                </a:solidFill>
                <a:ea typeface="ＭＳ Ｐゴシック" charset="0"/>
              </a:rPr>
              <a:t>years</a:t>
            </a:r>
            <a:endParaRPr lang="en-US" dirty="0">
              <a:ea typeface="ＭＳ Ｐゴシック" charset="0"/>
            </a:endParaRPr>
          </a:p>
          <a:p>
            <a:pPr marL="0" indent="0">
              <a:buNone/>
              <a:defRPr/>
            </a:pPr>
            <a:r>
              <a:rPr lang="en-US" dirty="0" smtClean="0">
                <a:solidFill>
                  <a:srgbClr val="FF0000"/>
                </a:solidFill>
                <a:ea typeface="ＭＳ Ｐゴシック" charset="0"/>
              </a:rPr>
              <a:t>	Helping someone in another group to debug their code</a:t>
            </a:r>
            <a:endParaRPr lang="en-US" dirty="0">
              <a:solidFill>
                <a:srgbClr val="FF0000"/>
              </a:solidFill>
              <a:ea typeface="ＭＳ Ｐゴシック" charset="0"/>
            </a:endParaRPr>
          </a:p>
          <a:p>
            <a:pPr marL="0" indent="0">
              <a:buNone/>
              <a:defRPr/>
            </a:pPr>
            <a:endParaRPr lang="en-US" sz="1100" dirty="0">
              <a:ea typeface="ＭＳ Ｐゴシック" charset="0"/>
            </a:endParaRPr>
          </a:p>
          <a:p>
            <a:pPr>
              <a:buFont typeface="Arial" panose="020B0604020202020204" pitchFamily="34" charset="0"/>
              <a:buChar char="•"/>
              <a:defRPr/>
            </a:pPr>
            <a:r>
              <a:rPr lang="en-US" dirty="0">
                <a:ea typeface="ＭＳ Ｐゴシック" charset="0"/>
              </a:rPr>
              <a:t>We compare all project submissions against prior year submissions and online solutions and will take actions (described on the course overview page) against offenders </a:t>
            </a:r>
            <a:endParaRPr lang="en-US" dirty="0" smtClean="0">
              <a:ea typeface="ＭＳ Ｐゴシック" charset="0"/>
            </a:endParaRPr>
          </a:p>
          <a:p>
            <a:pPr>
              <a:buFont typeface="Arial" panose="020B0604020202020204" pitchFamily="34" charset="0"/>
              <a:buChar char="•"/>
              <a:defRPr/>
            </a:pPr>
            <a:r>
              <a:rPr lang="en-US" dirty="0" smtClean="0">
                <a:ea typeface="ＭＳ Ｐゴシック" charset="0"/>
              </a:rPr>
              <a:t>Don’t put a friend in a bad position by asking for help that they shouldn’t give!</a:t>
            </a:r>
            <a:endParaRPr lang="en-US" dirty="0">
              <a:ea typeface="ＭＳ Ｐゴシック" charset="0"/>
            </a:endParaRPr>
          </a:p>
          <a:p>
            <a:pPr marL="0" indent="0">
              <a:buNone/>
              <a:defRPr/>
            </a:pPr>
            <a:endParaRPr lang="en-US" sz="1400" dirty="0">
              <a:ea typeface="ＭＳ Ｐゴシック" charset="0"/>
            </a:endParaRPr>
          </a:p>
          <a:p>
            <a:pPr marL="0" indent="0">
              <a:buNone/>
              <a:defRPr/>
            </a:pPr>
            <a:endParaRPr lang="en-US" dirty="0">
              <a:ea typeface="ＭＳ Ｐゴシック" charset="0"/>
            </a:endParaRPr>
          </a:p>
        </p:txBody>
      </p:sp>
      <p:pic>
        <p:nvPicPr>
          <p:cNvPr id="50179" name="Picture 3" descr="red x.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3389314"/>
            <a:ext cx="649288" cy="649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0" name="Picture 4" descr="green check.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0400" y="1524000"/>
            <a:ext cx="939800" cy="93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847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0178">
                                            <p:txEl>
                                              <p:pRg st="9" end="9"/>
                                            </p:txEl>
                                          </p:spTgt>
                                        </p:tgtEl>
                                        <p:attrNameLst>
                                          <p:attrName>style.visibility</p:attrName>
                                        </p:attrNameLst>
                                      </p:cBhvr>
                                      <p:to>
                                        <p:strVal val="visible"/>
                                      </p:to>
                                    </p:set>
                                    <p:anim calcmode="lin" valueType="num">
                                      <p:cBhvr additive="base">
                                        <p:cTn id="67" dur="500" fill="hold"/>
                                        <p:tgtEl>
                                          <p:spTgt spid="50178">
                                            <p:txEl>
                                              <p:pRg st="9" end="9"/>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5017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nodeType="clickEffect">
                                  <p:stCondLst>
                                    <p:cond delay="0"/>
                                  </p:stCondLst>
                                  <p:childTnLst>
                                    <p:set>
                                      <p:cBhvr>
                                        <p:cTn id="72" dur="1" fill="hold">
                                          <p:stCondLst>
                                            <p:cond delay="0"/>
                                          </p:stCondLst>
                                        </p:cTn>
                                        <p:tgtEl>
                                          <p:spTgt spid="50179"/>
                                        </p:tgtEl>
                                        <p:attrNameLst>
                                          <p:attrName>style.visibility</p:attrName>
                                        </p:attrNameLst>
                                      </p:cBhvr>
                                      <p:to>
                                        <p:strVal val="visible"/>
                                      </p:to>
                                    </p:set>
                                    <p:animEffect transition="in" filter="wipe(down)">
                                      <p:cBhvr>
                                        <p:cTn id="73" dur="435">
                                          <p:stCondLst>
                                            <p:cond delay="0"/>
                                          </p:stCondLst>
                                        </p:cTn>
                                        <p:tgtEl>
                                          <p:spTgt spid="50179"/>
                                        </p:tgtEl>
                                      </p:cBhvr>
                                    </p:animEffect>
                                    <p:anim calcmode="lin" valueType="num">
                                      <p:cBhvr>
                                        <p:cTn id="74"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75"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6"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7"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8"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9" dur="20">
                                          <p:stCondLst>
                                            <p:cond delay="487"/>
                                          </p:stCondLst>
                                        </p:cTn>
                                        <p:tgtEl>
                                          <p:spTgt spid="50179"/>
                                        </p:tgtEl>
                                      </p:cBhvr>
                                      <p:to x="100000" y="60000"/>
                                    </p:animScale>
                                    <p:animScale>
                                      <p:cBhvr>
                                        <p:cTn id="80" dur="124" decel="50000">
                                          <p:stCondLst>
                                            <p:cond delay="507"/>
                                          </p:stCondLst>
                                        </p:cTn>
                                        <p:tgtEl>
                                          <p:spTgt spid="50179"/>
                                        </p:tgtEl>
                                      </p:cBhvr>
                                      <p:to x="100000" y="100000"/>
                                    </p:animScale>
                                    <p:animScale>
                                      <p:cBhvr>
                                        <p:cTn id="81" dur="20">
                                          <p:stCondLst>
                                            <p:cond delay="984"/>
                                          </p:stCondLst>
                                        </p:cTn>
                                        <p:tgtEl>
                                          <p:spTgt spid="50179"/>
                                        </p:tgtEl>
                                      </p:cBhvr>
                                      <p:to x="100000" y="80000"/>
                                    </p:animScale>
                                    <p:animScale>
                                      <p:cBhvr>
                                        <p:cTn id="82" dur="124" decel="50000">
                                          <p:stCondLst>
                                            <p:cond delay="1004"/>
                                          </p:stCondLst>
                                        </p:cTn>
                                        <p:tgtEl>
                                          <p:spTgt spid="50179"/>
                                        </p:tgtEl>
                                      </p:cBhvr>
                                      <p:to x="100000" y="100000"/>
                                    </p:animScale>
                                    <p:animScale>
                                      <p:cBhvr>
                                        <p:cTn id="83" dur="20">
                                          <p:stCondLst>
                                            <p:cond delay="1231"/>
                                          </p:stCondLst>
                                        </p:cTn>
                                        <p:tgtEl>
                                          <p:spTgt spid="50179"/>
                                        </p:tgtEl>
                                      </p:cBhvr>
                                      <p:to x="100000" y="90000"/>
                                    </p:animScale>
                                    <p:animScale>
                                      <p:cBhvr>
                                        <p:cTn id="84" dur="124" decel="50000">
                                          <p:stCondLst>
                                            <p:cond delay="1251"/>
                                          </p:stCondLst>
                                        </p:cTn>
                                        <p:tgtEl>
                                          <p:spTgt spid="50179"/>
                                        </p:tgtEl>
                                      </p:cBhvr>
                                      <p:to x="100000" y="100000"/>
                                    </p:animScale>
                                    <p:animScale>
                                      <p:cBhvr>
                                        <p:cTn id="85" dur="20">
                                          <p:stCondLst>
                                            <p:cond delay="1356"/>
                                          </p:stCondLst>
                                        </p:cTn>
                                        <p:tgtEl>
                                          <p:spTgt spid="50179"/>
                                        </p:tgtEl>
                                      </p:cBhvr>
                                      <p:to x="100000" y="95000"/>
                                    </p:animScale>
                                    <p:animScale>
                                      <p:cBhvr>
                                        <p:cTn id="86" dur="124" decel="50000">
                                          <p:stCondLst>
                                            <p:cond delay="1376"/>
                                          </p:stCondLst>
                                        </p:cTn>
                                        <p:tgtEl>
                                          <p:spTgt spid="50179"/>
                                        </p:tgtEl>
                                      </p:cBhvr>
                                      <p:to x="100000" y="100000"/>
                                    </p:animScale>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50178">
                                            <p:txEl>
                                              <p:pRg st="11" end="11"/>
                                            </p:txEl>
                                          </p:spTgt>
                                        </p:tgtEl>
                                        <p:attrNameLst>
                                          <p:attrName>style.visibility</p:attrName>
                                        </p:attrNameLst>
                                      </p:cBhvr>
                                      <p:to>
                                        <p:strVal val="visible"/>
                                      </p:to>
                                    </p:set>
                                    <p:anim calcmode="lin" valueType="num">
                                      <p:cBhvr additive="base">
                                        <p:cTn id="91" dur="500" fill="hold"/>
                                        <p:tgtEl>
                                          <p:spTgt spid="50178">
                                            <p:txEl>
                                              <p:pRg st="11" end="11"/>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50178">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50178">
                                            <p:txEl>
                                              <p:pRg st="12" end="12"/>
                                            </p:txEl>
                                          </p:spTgt>
                                        </p:tgtEl>
                                        <p:attrNameLst>
                                          <p:attrName>style.visibility</p:attrName>
                                        </p:attrNameLst>
                                      </p:cBhvr>
                                      <p:to>
                                        <p:strVal val="visible"/>
                                      </p:to>
                                    </p:set>
                                    <p:anim calcmode="lin" valueType="num">
                                      <p:cBhvr additive="base">
                                        <p:cTn id="97" dur="500" fill="hold"/>
                                        <p:tgtEl>
                                          <p:spTgt spid="50178">
                                            <p:txEl>
                                              <p:pRg st="12" end="12"/>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50178">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001858" y="228601"/>
            <a:ext cx="4316873" cy="494488"/>
          </a:xfrm>
          <a:noFill/>
        </p:spPr>
        <p:txBody>
          <a:bodyPr vert="horz" wrap="none" lIns="63493" tIns="25397" rIns="63493" bIns="25397" numCol="1" anchor="t" anchorCtr="0" compatLnSpc="1">
            <a:prstTxWarp prst="textNoShape">
              <a:avLst/>
            </a:prstTxWarp>
            <a:spAutoFit/>
          </a:bodyPr>
          <a:lstStyle/>
          <a:p>
            <a:r>
              <a:rPr lang="en-US" altLang="en-US" dirty="0" smtClean="0"/>
              <a:t>Typical Lecture Format</a:t>
            </a:r>
          </a:p>
        </p:txBody>
      </p:sp>
      <p:sp>
        <p:nvSpPr>
          <p:cNvPr id="267267" name="Rectangle 3"/>
          <p:cNvSpPr>
            <a:spLocks noGrp="1" noChangeArrowheads="1"/>
          </p:cNvSpPr>
          <p:nvPr>
            <p:ph type="body" idx="1"/>
          </p:nvPr>
        </p:nvSpPr>
        <p:spPr>
          <a:xfrm>
            <a:off x="1752600" y="3657600"/>
            <a:ext cx="8153400" cy="2599680"/>
          </a:xfrm>
          <a:noFill/>
        </p:spPr>
        <p:txBody>
          <a:bodyPr vert="horz" wrap="square" lIns="63493" tIns="25397" rIns="63493" bIns="25397" numCol="1" anchor="t" anchorCtr="0" compatLnSpc="1">
            <a:prstTxWarp prst="textNoShape">
              <a:avLst/>
            </a:prstTxWarp>
            <a:spAutoFit/>
          </a:bodyPr>
          <a:lstStyle/>
          <a:p>
            <a:r>
              <a:rPr lang="en-US" altLang="en-US" dirty="0">
                <a:latin typeface="Gill Sans Light"/>
              </a:rPr>
              <a:t>1-Minute Review</a:t>
            </a:r>
          </a:p>
          <a:p>
            <a:r>
              <a:rPr lang="en-US" altLang="en-US" dirty="0">
                <a:latin typeface="Gill Sans Light"/>
              </a:rPr>
              <a:t>20-Minute Lecture</a:t>
            </a:r>
          </a:p>
          <a:p>
            <a:r>
              <a:rPr lang="en-US" altLang="en-US" dirty="0">
                <a:latin typeface="Gill Sans Light"/>
              </a:rPr>
              <a:t>5- Minute Administrative Matters</a:t>
            </a:r>
          </a:p>
          <a:p>
            <a:r>
              <a:rPr lang="en-US" altLang="en-US" dirty="0">
                <a:latin typeface="Gill Sans Light"/>
              </a:rPr>
              <a:t>25-Minute Lecture</a:t>
            </a:r>
          </a:p>
          <a:p>
            <a:r>
              <a:rPr lang="en-US" altLang="en-US" dirty="0">
                <a:latin typeface="Gill Sans Light"/>
              </a:rPr>
              <a:t>5-Minute Break (water, stretch)</a:t>
            </a:r>
          </a:p>
          <a:p>
            <a:r>
              <a:rPr lang="en-US" altLang="en-US" dirty="0">
                <a:latin typeface="Gill Sans Light"/>
              </a:rPr>
              <a:t>25-Minute </a:t>
            </a:r>
            <a:r>
              <a:rPr lang="en-US" altLang="en-US" dirty="0" smtClean="0">
                <a:latin typeface="Gill Sans Light"/>
              </a:rPr>
              <a:t>Lecture</a:t>
            </a:r>
            <a:endParaRPr lang="en-US" altLang="en-US" dirty="0">
              <a:latin typeface="Gill Sans Light"/>
            </a:endParaRPr>
          </a:p>
        </p:txBody>
      </p:sp>
      <p:grpSp>
        <p:nvGrpSpPr>
          <p:cNvPr id="28676" name="Group 4"/>
          <p:cNvGrpSpPr>
            <a:grpSpLocks/>
          </p:cNvGrpSpPr>
          <p:nvPr/>
        </p:nvGrpSpPr>
        <p:grpSpPr bwMode="auto">
          <a:xfrm>
            <a:off x="1981201" y="1143001"/>
            <a:ext cx="8140701" cy="2225676"/>
            <a:chOff x="471" y="2600"/>
            <a:chExt cx="5128" cy="1402"/>
          </a:xfrm>
        </p:grpSpPr>
        <p:sp>
          <p:nvSpPr>
            <p:cNvPr id="28677" name="Rectangle 5"/>
            <p:cNvSpPr>
              <a:spLocks noChangeArrowheads="1"/>
            </p:cNvSpPr>
            <p:nvPr/>
          </p:nvSpPr>
          <p:spPr bwMode="auto">
            <a:xfrm>
              <a:off x="471" y="2866"/>
              <a:ext cx="8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dirty="0">
                  <a:latin typeface="Gill Sans Light"/>
                </a:rPr>
                <a:t>Attention</a:t>
              </a:r>
            </a:p>
          </p:txBody>
        </p:sp>
        <p:sp>
          <p:nvSpPr>
            <p:cNvPr id="28678" name="Rectangle 6"/>
            <p:cNvSpPr>
              <a:spLocks noChangeArrowheads="1"/>
            </p:cNvSpPr>
            <p:nvPr/>
          </p:nvSpPr>
          <p:spPr bwMode="auto">
            <a:xfrm>
              <a:off x="1676" y="3752"/>
              <a:ext cx="4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latin typeface="Gill Sans Light"/>
                </a:rPr>
                <a:t>Time</a:t>
              </a:r>
            </a:p>
          </p:txBody>
        </p:sp>
        <p:sp>
          <p:nvSpPr>
            <p:cNvPr id="28679" name="Rectangle 7"/>
            <p:cNvSpPr>
              <a:spLocks noChangeArrowheads="1"/>
            </p:cNvSpPr>
            <p:nvPr/>
          </p:nvSpPr>
          <p:spPr bwMode="auto">
            <a:xfrm>
              <a:off x="1431" y="3490"/>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latin typeface="Gill Sans Light"/>
                </a:rPr>
                <a:t>20 min.</a:t>
              </a:r>
            </a:p>
          </p:txBody>
        </p:sp>
        <p:sp>
          <p:nvSpPr>
            <p:cNvPr id="28680" name="Rectangle 8"/>
            <p:cNvSpPr>
              <a:spLocks noChangeArrowheads="1"/>
            </p:cNvSpPr>
            <p:nvPr/>
          </p:nvSpPr>
          <p:spPr bwMode="auto">
            <a:xfrm>
              <a:off x="1968" y="3504"/>
              <a:ext cx="5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latin typeface="Gill Sans Light"/>
                </a:rPr>
                <a:t>Break</a:t>
              </a:r>
            </a:p>
          </p:txBody>
        </p:sp>
        <p:sp>
          <p:nvSpPr>
            <p:cNvPr id="28681" name="Rectangle 9"/>
            <p:cNvSpPr>
              <a:spLocks noChangeArrowheads="1"/>
            </p:cNvSpPr>
            <p:nvPr/>
          </p:nvSpPr>
          <p:spPr bwMode="auto">
            <a:xfrm>
              <a:off x="4032" y="3504"/>
              <a:ext cx="15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latin typeface="Gill Sans Light"/>
                </a:rPr>
                <a:t>“In Conclusion, ...”</a:t>
              </a:r>
            </a:p>
          </p:txBody>
        </p:sp>
        <p:sp>
          <p:nvSpPr>
            <p:cNvPr id="28682" name="Line 10"/>
            <p:cNvSpPr>
              <a:spLocks noChangeShapeType="1"/>
            </p:cNvSpPr>
            <p:nvPr/>
          </p:nvSpPr>
          <p:spPr bwMode="auto">
            <a:xfrm>
              <a:off x="1392" y="2600"/>
              <a:ext cx="0" cy="8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latin typeface="Gill Sans Light"/>
              </a:endParaRPr>
            </a:p>
          </p:txBody>
        </p:sp>
        <p:sp>
          <p:nvSpPr>
            <p:cNvPr id="28683" name="Line 11"/>
            <p:cNvSpPr>
              <a:spLocks noChangeShapeType="1"/>
            </p:cNvSpPr>
            <p:nvPr/>
          </p:nvSpPr>
          <p:spPr bwMode="auto">
            <a:xfrm>
              <a:off x="1400" y="3456"/>
              <a:ext cx="378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latin typeface="Gill Sans Light"/>
              </a:endParaRPr>
            </a:p>
          </p:txBody>
        </p:sp>
        <p:sp>
          <p:nvSpPr>
            <p:cNvPr id="28684" name="Rectangle 12"/>
            <p:cNvSpPr>
              <a:spLocks noChangeArrowheads="1"/>
            </p:cNvSpPr>
            <p:nvPr/>
          </p:nvSpPr>
          <p:spPr bwMode="auto">
            <a:xfrm>
              <a:off x="2448" y="3504"/>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latin typeface="Gill Sans Light"/>
                </a:rPr>
                <a:t>25 min.</a:t>
              </a:r>
            </a:p>
          </p:txBody>
        </p:sp>
        <p:sp>
          <p:nvSpPr>
            <p:cNvPr id="28685" name="Rectangle 13"/>
            <p:cNvSpPr>
              <a:spLocks noChangeArrowheads="1"/>
            </p:cNvSpPr>
            <p:nvPr/>
          </p:nvSpPr>
          <p:spPr bwMode="auto">
            <a:xfrm>
              <a:off x="2976" y="3504"/>
              <a:ext cx="5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solidFill>
                    <a:schemeClr val="hlink"/>
                  </a:solidFill>
                  <a:latin typeface="Gill Sans Light"/>
                </a:rPr>
                <a:t>Break</a:t>
              </a:r>
            </a:p>
          </p:txBody>
        </p:sp>
        <p:sp>
          <p:nvSpPr>
            <p:cNvPr id="28686" name="Rectangle 14"/>
            <p:cNvSpPr>
              <a:spLocks noChangeArrowheads="1"/>
            </p:cNvSpPr>
            <p:nvPr/>
          </p:nvSpPr>
          <p:spPr bwMode="auto">
            <a:xfrm>
              <a:off x="3456" y="3504"/>
              <a:ext cx="6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r>
                <a:rPr lang="en-US" altLang="en-US" sz="2000">
                  <a:latin typeface="Gill Sans Light"/>
                </a:rPr>
                <a:t>25 min.</a:t>
              </a:r>
            </a:p>
          </p:txBody>
        </p:sp>
        <p:sp>
          <p:nvSpPr>
            <p:cNvPr id="28687" name="Line 15"/>
            <p:cNvSpPr>
              <a:spLocks noChangeShapeType="1"/>
            </p:cNvSpPr>
            <p:nvPr/>
          </p:nvSpPr>
          <p:spPr bwMode="auto">
            <a:xfrm>
              <a:off x="2153" y="3897"/>
              <a:ext cx="197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latin typeface="Gill Sans Light"/>
              </a:endParaRPr>
            </a:p>
          </p:txBody>
        </p:sp>
      </p:grpSp>
    </p:spTree>
    <p:extLst>
      <p:ext uri="{BB962C8B-B14F-4D97-AF65-F5344CB8AC3E}">
        <p14:creationId xmlns:p14="http://schemas.microsoft.com/office/powerpoint/2010/main" val="2322689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ltLang="en-US">
                <a:latin typeface="Gill Sans Light" charset="0"/>
                <a:cs typeface="Gill Sans Light" charset="0"/>
              </a:rPr>
              <a:t>Lecture Goal</a:t>
            </a:r>
          </a:p>
        </p:txBody>
      </p:sp>
      <p:sp>
        <p:nvSpPr>
          <p:cNvPr id="268291" name="Rectangle 3"/>
          <p:cNvSpPr>
            <a:spLocks noGrp="1" noChangeArrowheads="1"/>
          </p:cNvSpPr>
          <p:nvPr>
            <p:ph type="body" idx="1"/>
          </p:nvPr>
        </p:nvSpPr>
        <p:spPr>
          <a:xfrm>
            <a:off x="1676400" y="2514600"/>
            <a:ext cx="8839200" cy="1752600"/>
          </a:xfrm>
        </p:spPr>
        <p:txBody>
          <a:bodyPr/>
          <a:lstStyle/>
          <a:p>
            <a:pPr algn="ctr">
              <a:buFontTx/>
              <a:buNone/>
              <a:defRPr/>
            </a:pPr>
            <a:r>
              <a:rPr lang="en-US" altLang="en-US" sz="4800" dirty="0">
                <a:solidFill>
                  <a:schemeClr val="hlink"/>
                </a:solidFill>
              </a:rPr>
              <a:t>Interactive</a:t>
            </a:r>
            <a:r>
              <a:rPr lang="en-US" altLang="en-US" sz="4800" dirty="0" smtClean="0">
                <a:solidFill>
                  <a:schemeClr val="hlink"/>
                </a:solidFill>
              </a:rPr>
              <a:t>!!!</a:t>
            </a:r>
          </a:p>
          <a:p>
            <a:pPr algn="ctr">
              <a:buFontTx/>
              <a:buNone/>
              <a:defRPr/>
            </a:pPr>
            <a:r>
              <a:rPr lang="en-US" altLang="en-US" sz="4800" dirty="0" smtClean="0">
                <a:solidFill>
                  <a:schemeClr val="hlink"/>
                </a:solidFill>
              </a:rPr>
              <a:t>Ask Questions in Chat</a:t>
            </a:r>
            <a:endParaRPr lang="en-US" altLang="en-US" sz="4800" dirty="0">
              <a:solidFill>
                <a:schemeClr val="hlink"/>
              </a:solidFill>
            </a:endParaRPr>
          </a:p>
        </p:txBody>
      </p:sp>
    </p:spTree>
    <p:extLst>
      <p:ext uri="{BB962C8B-B14F-4D97-AF65-F5344CB8AC3E}">
        <p14:creationId xmlns:p14="http://schemas.microsoft.com/office/powerpoint/2010/main" val="3392685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268291">
                                            <p:txEl>
                                              <p:pRg st="1" end="1"/>
                                            </p:txEl>
                                          </p:spTgt>
                                        </p:tgtEl>
                                        <p:attrNameLst>
                                          <p:attrName>style.visibility</p:attrName>
                                        </p:attrNameLst>
                                      </p:cBhvr>
                                      <p:to>
                                        <p:strVal val="visible"/>
                                      </p:to>
                                    </p:set>
                                    <p:anim calcmode="lin" valueType="num">
                                      <p:cBhvr>
                                        <p:cTn id="15" dur="500" fill="hold"/>
                                        <p:tgtEl>
                                          <p:spTgt spid="268291">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268291">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268291">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268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895600" y="2133600"/>
            <a:ext cx="6400800" cy="2286000"/>
          </a:xfrm>
        </p:spPr>
        <p:txBody>
          <a:bodyPr/>
          <a:lstStyle/>
          <a:p>
            <a:pPr>
              <a:defRPr/>
            </a:pPr>
            <a:r>
              <a:rPr lang="en-US" altLang="en-US" dirty="0">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78070297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dirty="0">
                <a:latin typeface="Gill Sans Light" charset="0"/>
                <a:ea typeface="ＭＳ Ｐゴシック" charset="0"/>
                <a:cs typeface="Gill Sans Light" charset="0"/>
              </a:rPr>
              <a:t>Societal Scale Information Systems</a:t>
            </a:r>
            <a:br>
              <a:rPr lang="en-US" sz="2400" dirty="0">
                <a:latin typeface="Gill Sans Light" charset="0"/>
                <a:ea typeface="ＭＳ Ｐゴシック" charset="0"/>
                <a:cs typeface="Gill Sans Light" charset="0"/>
              </a:rPr>
            </a:br>
            <a:r>
              <a:rPr lang="en-US" sz="2400" dirty="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0"/>
            <a:ext cx="231185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37547" y="5921375"/>
            <a:ext cx="159530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5"/>
            <a:ext cx="1582484"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664512"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73961" y="842770"/>
            <a:ext cx="5718181"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0968"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9" name="Picture 12"/>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1"/>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2" name="Picture 1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3" name="Picture 2"/>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4" name="Picture 4"/>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5" name="Picture 6"/>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6" name="Picture 10"/>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7" name="Picture 6"/>
          <p:cNvPicPr>
            <a:picLocks noChangeAspect="1" noChangeArrowheads="1"/>
          </p:cNvPicPr>
          <p:nvPr/>
        </p:nvPicPr>
        <p:blipFill>
          <a:blip r:embed="rId13"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40978"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40979" name="Group 15"/>
          <p:cNvGrpSpPr>
            <a:grpSpLocks/>
          </p:cNvGrpSpPr>
          <p:nvPr/>
        </p:nvGrpSpPr>
        <p:grpSpPr bwMode="auto">
          <a:xfrm>
            <a:off x="7653338" y="114301"/>
            <a:ext cx="4176712" cy="2474913"/>
            <a:chOff x="3676" y="336"/>
            <a:chExt cx="2631" cy="1559"/>
          </a:xfrm>
        </p:grpSpPr>
        <p:graphicFrame>
          <p:nvGraphicFramePr>
            <p:cNvPr id="41442" name="Object 4"/>
            <p:cNvGraphicFramePr>
              <a:graphicFrameLocks noChangeAspect="1"/>
            </p:cNvGraphicFramePr>
            <p:nvPr>
              <p:extLst>
                <p:ext uri="{D42A27DB-BD31-4B8C-83A1-F6EECF244321}">
                  <p14:modId xmlns:p14="http://schemas.microsoft.com/office/powerpoint/2010/main" val="3695304313"/>
                </p:ext>
              </p:extLst>
            </p:nvPr>
          </p:nvGraphicFramePr>
          <p:xfrm>
            <a:off x="5335" y="336"/>
            <a:ext cx="972" cy="1033"/>
          </p:xfrm>
          <a:graphic>
            <a:graphicData uri="http://schemas.openxmlformats.org/presentationml/2006/ole">
              <mc:AlternateContent xmlns:mc="http://schemas.openxmlformats.org/markup-compatibility/2006">
                <mc:Choice xmlns:v="urn:schemas-microsoft-com:vml" Requires="v">
                  <p:oleObj spid="_x0000_s132132" name="Image" r:id="rId15" imgW="2007766" imgH="2134839" progId="Photoshop.Image.5">
                    <p:embed/>
                  </p:oleObj>
                </mc:Choice>
                <mc:Fallback>
                  <p:oleObj name="Image" r:id="rId15" imgW="2007766" imgH="2134839" progId="Photoshop.Image.5">
                    <p:embed/>
                    <p:pic>
                      <p:nvPicPr>
                        <p:cNvPr id="41442"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5" y="336"/>
                          <a:ext cx="972" cy="1033"/>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98" cy="774"/>
              <a:chOff x="2796" y="854"/>
              <a:chExt cx="2748"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82"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164"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235620195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6248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936"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1724025" y="809625"/>
            <a:ext cx="4597400" cy="5951538"/>
            <a:chOff x="2784" y="528"/>
            <a:chExt cx="2896" cy="3749"/>
          </a:xfrm>
        </p:grpSpPr>
        <p:sp>
          <p:nvSpPr>
            <p:cNvPr id="20485" name="Rectangle 9"/>
            <p:cNvSpPr>
              <a:spLocks noChangeArrowheads="1"/>
            </p:cNvSpPr>
            <p:nvPr/>
          </p:nvSpPr>
          <p:spPr bwMode="auto">
            <a:xfrm>
              <a:off x="2896" y="2823"/>
              <a:ext cx="2784" cy="14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6921415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1530350" y="850901"/>
          <a:ext cx="9145588" cy="4964113"/>
        </p:xfrm>
        <a:graphic>
          <a:graphicData uri="http://schemas.openxmlformats.org/presentationml/2006/ole">
            <mc:AlternateContent xmlns:mc="http://schemas.openxmlformats.org/markup-compatibility/2006">
              <mc:Choice xmlns:v="urn:schemas-microsoft-com:vml" Requires="v">
                <p:oleObj spid="_x0000_s131108" name="Chart" r:id="rId4" imgW="8369300" imgH="4546600" progId="Excel.Chart.8">
                  <p:embed/>
                </p:oleObj>
              </mc:Choice>
              <mc:Fallback>
                <p:oleObj name="Chart" r:id="rId4" imgW="8369300" imgH="4546600" progId="Excel.Chart.8">
                  <p:embed/>
                  <p:pic>
                    <p:nvPicPr>
                      <p:cNvPr id="30721"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350" y="850901"/>
                        <a:ext cx="9145588" cy="4964113"/>
                      </a:xfrm>
                      <a:prstGeom prst="rect">
                        <a:avLst/>
                      </a:prstGeom>
                      <a:noFill/>
                      <a:ln>
                        <a:noFill/>
                      </a:ln>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1524000" y="152400"/>
            <a:ext cx="9067800" cy="533400"/>
          </a:xfrm>
        </p:spPr>
        <p:txBody>
          <a:bodyPr/>
          <a:lstStyle/>
          <a:p>
            <a:pPr>
              <a:defRPr/>
            </a:pPr>
            <a:r>
              <a:rPr lang="en-US" sz="2800" dirty="0">
                <a:latin typeface="Gill Sans Light" charset="0"/>
                <a:ea typeface="ＭＳ Ｐゴシック" charset="0"/>
                <a:cs typeface="Gill Sans Light" charset="0"/>
              </a:rPr>
              <a:t>Big Challenge: Slowdown in Joy’s law of Performance</a:t>
            </a:r>
          </a:p>
        </p:txBody>
      </p:sp>
      <p:sp>
        <p:nvSpPr>
          <p:cNvPr id="22532" name="Text Box 4"/>
          <p:cNvSpPr txBox="1">
            <a:spLocks noChangeArrowheads="1"/>
          </p:cNvSpPr>
          <p:nvPr/>
        </p:nvSpPr>
        <p:spPr bwMode="auto">
          <a:xfrm>
            <a:off x="1676400" y="5622926"/>
            <a:ext cx="4876656"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2667000" y="1143001"/>
            <a:ext cx="497998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6096000" y="3733800"/>
            <a:ext cx="441960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10210800" y="898526"/>
            <a:ext cx="495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10287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1885457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1752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a:t>
            </a:r>
            <a:r>
              <a:rPr lang="en-US" dirty="0" smtClean="0">
                <a:ea typeface="ＭＳ Ｐゴシック" charset="0"/>
              </a:rPr>
              <a:t>yielded </a:t>
            </a:r>
            <a:r>
              <a:rPr lang="en-US" dirty="0">
                <a:ea typeface="ＭＳ Ｐゴシック" charset="0"/>
              </a:rPr>
              <a:t>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 y="731838"/>
            <a:ext cx="6248400" cy="3829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7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144640"/>
            <a:ext cx="8305800" cy="584200"/>
          </a:xfrm>
        </p:spPr>
        <p:txBody>
          <a:bodyPr/>
          <a:lstStyle/>
          <a:p>
            <a:pPr>
              <a:defRPr/>
            </a:pPr>
            <a:r>
              <a:rPr lang="en-US" altLang="en-US" dirty="0" err="1">
                <a:latin typeface="Gill Sans Light" charset="0"/>
                <a:cs typeface="Gill Sans Light" charset="0"/>
              </a:rPr>
              <a:t>ManyCore</a:t>
            </a:r>
            <a:r>
              <a:rPr lang="en-US" altLang="en-US" dirty="0">
                <a:latin typeface="Gill Sans Light" charset="0"/>
                <a:cs typeface="Gill Sans Light" charset="0"/>
              </a:rPr>
              <a:t> Chips: The future </a:t>
            </a:r>
            <a:r>
              <a:rPr lang="en-US" altLang="en-US" dirty="0" smtClean="0">
                <a:latin typeface="Gill Sans Light" charset="0"/>
                <a:cs typeface="Gill Sans Light" charset="0"/>
              </a:rPr>
              <a:t>arrived in 2007</a:t>
            </a:r>
            <a:endParaRPr lang="en-US" altLang="en-US" dirty="0">
              <a:latin typeface="Gill Sans Light" charset="0"/>
              <a:cs typeface="Gill Sans Light" charset="0"/>
            </a:endParaRPr>
          </a:p>
        </p:txBody>
      </p:sp>
      <p:sp>
        <p:nvSpPr>
          <p:cNvPr id="2960387" name="Rectangle 3"/>
          <p:cNvSpPr>
            <a:spLocks noGrp="1" noChangeArrowheads="1"/>
          </p:cNvSpPr>
          <p:nvPr>
            <p:ph type="body" idx="1"/>
          </p:nvPr>
        </p:nvSpPr>
        <p:spPr>
          <a:xfrm>
            <a:off x="1752600" y="4267200"/>
            <a:ext cx="8915400" cy="2362200"/>
          </a:xfrm>
        </p:spPr>
        <p:txBody>
          <a:bodyPr>
            <a:normAutofit/>
          </a:bodyPr>
          <a:lstStyle/>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marL="0" indent="0">
              <a:lnSpc>
                <a:spcPct val="70000"/>
              </a:lnSpc>
              <a:buNone/>
              <a:defRPr/>
            </a:pPr>
            <a:endParaRPr lang="en-US" sz="2200" dirty="0">
              <a:solidFill>
                <a:schemeClr val="hlink"/>
              </a:solidFill>
              <a:ea typeface="ＭＳ Ｐゴシック" charset="0"/>
            </a:endParaRPr>
          </a:p>
        </p:txBody>
      </p:sp>
      <p:sp>
        <p:nvSpPr>
          <p:cNvPr id="16" name="Content Placeholder 2"/>
          <p:cNvSpPr txBox="1">
            <a:spLocks/>
          </p:cNvSpPr>
          <p:nvPr/>
        </p:nvSpPr>
        <p:spPr bwMode="auto">
          <a:xfrm>
            <a:off x="3352800" y="685800"/>
            <a:ext cx="62484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655763" y="1273176"/>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6545264"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38993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960387">
                                            <p:txEl>
                                              <p:pRg st="2" end="2"/>
                                            </p:txEl>
                                          </p:spTgt>
                                        </p:tgtEl>
                                        <p:attrNameLst>
                                          <p:attrName>style.visibility</p:attrName>
                                        </p:attrNameLst>
                                      </p:cBhvr>
                                      <p:to>
                                        <p:strVal val="visible"/>
                                      </p:to>
                                    </p:set>
                                    <p:anim calcmode="lin" valueType="num">
                                      <p:cBhvr additive="base">
                                        <p:cTn id="49"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960387">
                                            <p:txEl>
                                              <p:pRg st="3" end="3"/>
                                            </p:txEl>
                                          </p:spTgt>
                                        </p:tgtEl>
                                        <p:attrNameLst>
                                          <p:attrName>style.visibility</p:attrName>
                                        </p:attrNameLst>
                                      </p:cBhvr>
                                      <p:to>
                                        <p:strVal val="visible"/>
                                      </p:to>
                                    </p:set>
                                    <p:anim calcmode="lin" valueType="num">
                                      <p:cBhvr additive="base">
                                        <p:cTn id="53"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9603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960387">
                                            <p:txEl>
                                              <p:pRg st="5" end="5"/>
                                            </p:txEl>
                                          </p:spTgt>
                                        </p:tgtEl>
                                        <p:attrNameLst>
                                          <p:attrName>style.visibility</p:attrName>
                                        </p:attrNameLst>
                                      </p:cBhvr>
                                      <p:to>
                                        <p:strVal val="visible"/>
                                      </p:to>
                                    </p:set>
                                    <p:anim calcmode="lin" valueType="num">
                                      <p:cBhvr additive="base">
                                        <p:cTn id="65"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960387">
                                            <p:txEl>
                                              <p:pRg st="5" end="5"/>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0A0F-6604-43EA-9CB9-26A71ADEA0E8}"/>
              </a:ext>
            </a:extLst>
          </p:cNvPr>
          <p:cNvSpPr>
            <a:spLocks noGrp="1"/>
          </p:cNvSpPr>
          <p:nvPr>
            <p:ph type="title"/>
          </p:nvPr>
        </p:nvSpPr>
        <p:spPr/>
        <p:txBody>
          <a:bodyPr/>
          <a:lstStyle/>
          <a:p>
            <a:r>
              <a:rPr lang="en-US" dirty="0">
                <a:latin typeface="Gill Sans Light"/>
              </a:rPr>
              <a:t>Across Incredible Diversity</a:t>
            </a:r>
          </a:p>
        </p:txBody>
      </p:sp>
      <p:grpSp>
        <p:nvGrpSpPr>
          <p:cNvPr id="8" name="Group 10">
            <a:extLst>
              <a:ext uri="{FF2B5EF4-FFF2-40B4-BE49-F238E27FC236}">
                <a16:creationId xmlns:a16="http://schemas.microsoft.com/office/drawing/2014/main" id="{5D10F813-79BD-4A45-BAB8-EB342759AE6F}"/>
              </a:ext>
            </a:extLst>
          </p:cNvPr>
          <p:cNvGrpSpPr>
            <a:grpSpLocks/>
          </p:cNvGrpSpPr>
          <p:nvPr/>
        </p:nvGrpSpPr>
        <p:grpSpPr bwMode="auto">
          <a:xfrm>
            <a:off x="2721345" y="1090407"/>
            <a:ext cx="5893843" cy="4932729"/>
            <a:chOff x="2767" y="1404"/>
            <a:chExt cx="2710" cy="2211"/>
          </a:xfrm>
          <a:noFill/>
        </p:grpSpPr>
        <p:sp>
          <p:nvSpPr>
            <p:cNvPr id="9" name="Text Box 11">
              <a:extLst>
                <a:ext uri="{FF2B5EF4-FFF2-40B4-BE49-F238E27FC236}">
                  <a16:creationId xmlns:a16="http://schemas.microsoft.com/office/drawing/2014/main" id="{9A3C0744-85EC-4ABE-B26A-D7A4A3E1B44B}"/>
                </a:ext>
              </a:extLst>
            </p:cNvPr>
            <p:cNvSpPr txBox="1">
              <a:spLocks noChangeArrowheads="1"/>
            </p:cNvSpPr>
            <p:nvPr/>
          </p:nvSpPr>
          <p:spPr bwMode="auto">
            <a:xfrm>
              <a:off x="4126" y="3436"/>
              <a:ext cx="466" cy="179"/>
            </a:xfrm>
            <a:prstGeom prst="rect">
              <a:avLst/>
            </a:prstGeom>
            <a:grpFill/>
            <a:ln w="12700">
              <a:noFill/>
              <a:miter lim="800000"/>
              <a:headEnd type="none" w="sm" len="sm"/>
              <a:tailEnd type="none" w="sm" len="sm"/>
            </a:ln>
            <a:effectLst/>
          </p:spPr>
          <p:txBody>
            <a:bodyPr wrap="square">
              <a:prstTxWarp prst="textNoShape">
                <a:avLst/>
              </a:prstTxWarp>
              <a:spAutoFit/>
            </a:bodyPr>
            <a:lstStyle/>
            <a:p>
              <a:pPr algn="ctr" eaLnBrk="0" hangingPunct="0"/>
              <a:r>
                <a:rPr lang="en-US" sz="2000" b="1" dirty="0">
                  <a:latin typeface="Gill Sans Light"/>
                </a:rPr>
                <a:t>years</a:t>
              </a:r>
            </a:p>
          </p:txBody>
        </p:sp>
        <p:sp>
          <p:nvSpPr>
            <p:cNvPr id="10" name="Text Box 12">
              <a:extLst>
                <a:ext uri="{FF2B5EF4-FFF2-40B4-BE49-F238E27FC236}">
                  <a16:creationId xmlns:a16="http://schemas.microsoft.com/office/drawing/2014/main" id="{472C6D60-7735-4384-821D-DA7F7CB1939E}"/>
                </a:ext>
              </a:extLst>
            </p:cNvPr>
            <p:cNvSpPr txBox="1">
              <a:spLocks noChangeArrowheads="1"/>
            </p:cNvSpPr>
            <p:nvPr/>
          </p:nvSpPr>
          <p:spPr bwMode="auto">
            <a:xfrm>
              <a:off x="2767" y="1404"/>
              <a:ext cx="792" cy="317"/>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Computers</a:t>
              </a:r>
            </a:p>
            <a:p>
              <a:pPr eaLnBrk="0" hangingPunct="0"/>
              <a:r>
                <a:rPr lang="en-US" sz="2000" b="1" dirty="0">
                  <a:latin typeface="Gill Sans Light"/>
                </a:rPr>
                <a:t>Per Person</a:t>
              </a:r>
            </a:p>
          </p:txBody>
        </p:sp>
        <p:sp>
          <p:nvSpPr>
            <p:cNvPr id="11" name="Text Box 13">
              <a:extLst>
                <a:ext uri="{FF2B5EF4-FFF2-40B4-BE49-F238E27FC236}">
                  <a16:creationId xmlns:a16="http://schemas.microsoft.com/office/drawing/2014/main" id="{5B27FFE7-23EE-4D47-BD91-B642FD63CD8A}"/>
                </a:ext>
              </a:extLst>
            </p:cNvPr>
            <p:cNvSpPr txBox="1">
              <a:spLocks noChangeArrowheads="1"/>
            </p:cNvSpPr>
            <p:nvPr/>
          </p:nvSpPr>
          <p:spPr bwMode="auto">
            <a:xfrm>
              <a:off x="3043" y="3155"/>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10</a:t>
              </a:r>
              <a:r>
                <a:rPr lang="en-US" sz="2000" b="1" baseline="30000">
                  <a:latin typeface="Gill Sans Light"/>
                </a:rPr>
                <a:t>3</a:t>
              </a:r>
              <a:r>
                <a:rPr lang="en-US" sz="2000" b="1">
                  <a:latin typeface="Gill Sans Light"/>
                </a:rPr>
                <a:t>:1</a:t>
              </a:r>
            </a:p>
          </p:txBody>
        </p:sp>
        <p:sp>
          <p:nvSpPr>
            <p:cNvPr id="12" name="Text Box 14">
              <a:extLst>
                <a:ext uri="{FF2B5EF4-FFF2-40B4-BE49-F238E27FC236}">
                  <a16:creationId xmlns:a16="http://schemas.microsoft.com/office/drawing/2014/main" id="{F7BBCF28-807A-4A09-93E1-A36FEF37FEBD}"/>
                </a:ext>
              </a:extLst>
            </p:cNvPr>
            <p:cNvSpPr txBox="1">
              <a:spLocks noChangeArrowheads="1"/>
            </p:cNvSpPr>
            <p:nvPr/>
          </p:nvSpPr>
          <p:spPr bwMode="auto">
            <a:xfrm>
              <a:off x="3043" y="182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dirty="0">
                  <a:latin typeface="Gill Sans Light"/>
                </a:rPr>
                <a:t>1:10</a:t>
              </a:r>
              <a:r>
                <a:rPr lang="en-US" sz="2000" b="1" baseline="30000" dirty="0">
                  <a:latin typeface="Gill Sans Light"/>
                </a:rPr>
                <a:t>6</a:t>
              </a:r>
            </a:p>
          </p:txBody>
        </p:sp>
        <p:sp>
          <p:nvSpPr>
            <p:cNvPr id="13" name="Text Box 15">
              <a:extLst>
                <a:ext uri="{FF2B5EF4-FFF2-40B4-BE49-F238E27FC236}">
                  <a16:creationId xmlns:a16="http://schemas.microsoft.com/office/drawing/2014/main" id="{3BD8810E-0392-437B-B9E5-5B4A64D9B4AE}"/>
                </a:ext>
              </a:extLst>
            </p:cNvPr>
            <p:cNvSpPr txBox="1">
              <a:spLocks noChangeArrowheads="1"/>
            </p:cNvSpPr>
            <p:nvPr/>
          </p:nvSpPr>
          <p:spPr bwMode="auto">
            <a:xfrm>
              <a:off x="4800" y="2640"/>
              <a:ext cx="677"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Laptop</a:t>
              </a:r>
            </a:p>
          </p:txBody>
        </p:sp>
        <p:sp>
          <p:nvSpPr>
            <p:cNvPr id="14" name="Text Box 16">
              <a:extLst>
                <a:ext uri="{FF2B5EF4-FFF2-40B4-BE49-F238E27FC236}">
                  <a16:creationId xmlns:a16="http://schemas.microsoft.com/office/drawing/2014/main" id="{CE58D283-2279-4B60-A808-35810433D7FC}"/>
                </a:ext>
              </a:extLst>
            </p:cNvPr>
            <p:cNvSpPr txBox="1">
              <a:spLocks noChangeArrowheads="1"/>
            </p:cNvSpPr>
            <p:nvPr/>
          </p:nvSpPr>
          <p:spPr bwMode="auto">
            <a:xfrm>
              <a:off x="4958" y="2814"/>
              <a:ext cx="394"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PDA</a:t>
              </a:r>
            </a:p>
          </p:txBody>
        </p:sp>
        <p:sp>
          <p:nvSpPr>
            <p:cNvPr id="15" name="Line 17">
              <a:extLst>
                <a:ext uri="{FF2B5EF4-FFF2-40B4-BE49-F238E27FC236}">
                  <a16:creationId xmlns:a16="http://schemas.microsoft.com/office/drawing/2014/main" id="{09C3DDC5-C7DF-4AB7-A622-418D57B84F7B}"/>
                </a:ext>
              </a:extLst>
            </p:cNvPr>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sp>
          <p:nvSpPr>
            <p:cNvPr id="16" name="Line 18">
              <a:extLst>
                <a:ext uri="{FF2B5EF4-FFF2-40B4-BE49-F238E27FC236}">
                  <a16:creationId xmlns:a16="http://schemas.microsoft.com/office/drawing/2014/main" id="{46AEC945-A569-410E-8F23-F28CB2CA9B80}"/>
                </a:ext>
              </a:extLst>
            </p:cNvPr>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latin typeface="Gill Sans Light"/>
              </a:endParaRPr>
            </a:p>
          </p:txBody>
        </p:sp>
        <p:pic>
          <p:nvPicPr>
            <p:cNvPr id="17" name="Picture 16" descr="whirlwind-computer">
              <a:extLst>
                <a:ext uri="{FF2B5EF4-FFF2-40B4-BE49-F238E27FC236}">
                  <a16:creationId xmlns:a16="http://schemas.microsoft.com/office/drawing/2014/main" id="{389B4B18-20AD-45EC-8DDD-B70146E4AC0D}"/>
                </a:ext>
              </a:extLst>
            </p:cNvPr>
            <p:cNvPicPr>
              <a:picLocks noChangeAspect="1" noChangeArrowheads="1"/>
            </p:cNvPicPr>
            <p:nvPr/>
          </p:nvPicPr>
          <p:blipFill>
            <a:blip r:embed="rId2"/>
            <a:srcRect/>
            <a:stretch>
              <a:fillRect/>
            </a:stretch>
          </p:blipFill>
          <p:spPr bwMode="auto">
            <a:xfrm>
              <a:off x="3486" y="1777"/>
              <a:ext cx="486" cy="348"/>
            </a:xfrm>
            <a:prstGeom prst="rect">
              <a:avLst/>
            </a:prstGeom>
            <a:grpFill/>
          </p:spPr>
        </p:pic>
        <p:pic>
          <p:nvPicPr>
            <p:cNvPr id="18" name="Picture 17" descr="360-67">
              <a:extLst>
                <a:ext uri="{FF2B5EF4-FFF2-40B4-BE49-F238E27FC236}">
                  <a16:creationId xmlns:a16="http://schemas.microsoft.com/office/drawing/2014/main" id="{49ED183E-F816-451C-8FE1-75D66BF12629}"/>
                </a:ext>
              </a:extLst>
            </p:cNvPr>
            <p:cNvPicPr>
              <a:picLocks noChangeAspect="1" noChangeArrowheads="1"/>
            </p:cNvPicPr>
            <p:nvPr/>
          </p:nvPicPr>
          <p:blipFill>
            <a:blip r:embed="rId3"/>
            <a:srcRect/>
            <a:stretch>
              <a:fillRect/>
            </a:stretch>
          </p:blipFill>
          <p:spPr bwMode="auto">
            <a:xfrm>
              <a:off x="3736" y="2070"/>
              <a:ext cx="442" cy="327"/>
            </a:xfrm>
            <a:prstGeom prst="rect">
              <a:avLst/>
            </a:prstGeom>
            <a:grpFill/>
          </p:spPr>
        </p:pic>
        <p:sp>
          <p:nvSpPr>
            <p:cNvPr id="19" name="Text Box 21">
              <a:extLst>
                <a:ext uri="{FF2B5EF4-FFF2-40B4-BE49-F238E27FC236}">
                  <a16:creationId xmlns:a16="http://schemas.microsoft.com/office/drawing/2014/main" id="{92088DE2-AB62-4F8F-B164-71303D7DEC89}"/>
                </a:ext>
              </a:extLst>
            </p:cNvPr>
            <p:cNvSpPr txBox="1">
              <a:spLocks noChangeArrowheads="1"/>
            </p:cNvSpPr>
            <p:nvPr/>
          </p:nvSpPr>
          <p:spPr bwMode="auto">
            <a:xfrm>
              <a:off x="4154" y="1968"/>
              <a:ext cx="862"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Mainframe</a:t>
              </a:r>
            </a:p>
          </p:txBody>
        </p:sp>
        <p:pic>
          <p:nvPicPr>
            <p:cNvPr id="20" name="Picture 19" descr="vax11-780">
              <a:extLst>
                <a:ext uri="{FF2B5EF4-FFF2-40B4-BE49-F238E27FC236}">
                  <a16:creationId xmlns:a16="http://schemas.microsoft.com/office/drawing/2014/main" id="{3E8F486C-83A3-40E7-9A1D-01E45EF21617}"/>
                </a:ext>
              </a:extLst>
            </p:cNvPr>
            <p:cNvPicPr>
              <a:picLocks noChangeAspect="1" noChangeArrowheads="1"/>
            </p:cNvPicPr>
            <p:nvPr/>
          </p:nvPicPr>
          <p:blipFill>
            <a:blip r:embed="rId4"/>
            <a:srcRect/>
            <a:stretch>
              <a:fillRect/>
            </a:stretch>
          </p:blipFill>
          <p:spPr bwMode="auto">
            <a:xfrm>
              <a:off x="4108" y="2307"/>
              <a:ext cx="272" cy="296"/>
            </a:xfrm>
            <a:prstGeom prst="rect">
              <a:avLst/>
            </a:prstGeom>
            <a:grpFill/>
          </p:spPr>
        </p:pic>
        <p:sp>
          <p:nvSpPr>
            <p:cNvPr id="21" name="Text Box 23">
              <a:extLst>
                <a:ext uri="{FF2B5EF4-FFF2-40B4-BE49-F238E27FC236}">
                  <a16:creationId xmlns:a16="http://schemas.microsoft.com/office/drawing/2014/main" id="{D5611B7C-AE1C-475B-B191-136AFEFE07A8}"/>
                </a:ext>
              </a:extLst>
            </p:cNvPr>
            <p:cNvSpPr txBox="1">
              <a:spLocks noChangeArrowheads="1"/>
            </p:cNvSpPr>
            <p:nvPr/>
          </p:nvSpPr>
          <p:spPr bwMode="auto">
            <a:xfrm>
              <a:off x="4386" y="2216"/>
              <a:ext cx="468"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Mini</a:t>
              </a:r>
            </a:p>
          </p:txBody>
        </p:sp>
        <p:pic>
          <p:nvPicPr>
            <p:cNvPr id="22" name="Picture 21" descr="sun3+3d">
              <a:extLst>
                <a:ext uri="{FF2B5EF4-FFF2-40B4-BE49-F238E27FC236}">
                  <a16:creationId xmlns:a16="http://schemas.microsoft.com/office/drawing/2014/main" id="{D7ABBD37-0D2E-4DAA-B748-916F6944F832}"/>
                </a:ext>
              </a:extLst>
            </p:cNvPr>
            <p:cNvPicPr>
              <a:picLocks noChangeAspect="1" noChangeArrowheads="1"/>
            </p:cNvPicPr>
            <p:nvPr/>
          </p:nvPicPr>
          <p:blipFill>
            <a:blip r:embed="rId5"/>
            <a:srcRect/>
            <a:stretch>
              <a:fillRect/>
            </a:stretch>
          </p:blipFill>
          <p:spPr bwMode="auto">
            <a:xfrm>
              <a:off x="4284" y="2488"/>
              <a:ext cx="303" cy="259"/>
            </a:xfrm>
            <a:prstGeom prst="rect">
              <a:avLst/>
            </a:prstGeom>
            <a:grpFill/>
          </p:spPr>
        </p:pic>
        <p:sp>
          <p:nvSpPr>
            <p:cNvPr id="23" name="Text Box 25">
              <a:extLst>
                <a:ext uri="{FF2B5EF4-FFF2-40B4-BE49-F238E27FC236}">
                  <a16:creationId xmlns:a16="http://schemas.microsoft.com/office/drawing/2014/main" id="{914490FE-600D-47A1-A328-35242F69CEBD}"/>
                </a:ext>
              </a:extLst>
            </p:cNvPr>
            <p:cNvSpPr txBox="1">
              <a:spLocks noChangeArrowheads="1"/>
            </p:cNvSpPr>
            <p:nvPr/>
          </p:nvSpPr>
          <p:spPr bwMode="auto">
            <a:xfrm>
              <a:off x="4547" y="2397"/>
              <a:ext cx="82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dirty="0">
                  <a:latin typeface="Gill Sans Light"/>
                </a:rPr>
                <a:t>Workstation</a:t>
              </a:r>
            </a:p>
          </p:txBody>
        </p:sp>
        <p:sp>
          <p:nvSpPr>
            <p:cNvPr id="24" name="Text Box 26">
              <a:extLst>
                <a:ext uri="{FF2B5EF4-FFF2-40B4-BE49-F238E27FC236}">
                  <a16:creationId xmlns:a16="http://schemas.microsoft.com/office/drawing/2014/main" id="{C1F18156-0600-4254-8697-88ED2A773D30}"/>
                </a:ext>
              </a:extLst>
            </p:cNvPr>
            <p:cNvSpPr txBox="1">
              <a:spLocks noChangeArrowheads="1"/>
            </p:cNvSpPr>
            <p:nvPr/>
          </p:nvSpPr>
          <p:spPr bwMode="auto">
            <a:xfrm>
              <a:off x="4704" y="2544"/>
              <a:ext cx="309" cy="166"/>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a:latin typeface="Gill Sans Light"/>
                </a:rPr>
                <a:t>PC</a:t>
              </a:r>
            </a:p>
          </p:txBody>
        </p:sp>
        <p:pic>
          <p:nvPicPr>
            <p:cNvPr id="25" name="Picture 24" descr="IBM_ThinkPad@ThinkPad_A_Series">
              <a:extLst>
                <a:ext uri="{FF2B5EF4-FFF2-40B4-BE49-F238E27FC236}">
                  <a16:creationId xmlns:a16="http://schemas.microsoft.com/office/drawing/2014/main" id="{0C6AD6F4-597F-45D7-914B-B9DEC408D7DD}"/>
                </a:ext>
              </a:extLst>
            </p:cNvPr>
            <p:cNvPicPr>
              <a:picLocks noChangeAspect="1" noChangeArrowheads="1"/>
            </p:cNvPicPr>
            <p:nvPr/>
          </p:nvPicPr>
          <p:blipFill>
            <a:blip r:embed="rId6"/>
            <a:srcRect/>
            <a:stretch>
              <a:fillRect/>
            </a:stretch>
          </p:blipFill>
          <p:spPr bwMode="auto">
            <a:xfrm>
              <a:off x="4635" y="2760"/>
              <a:ext cx="233" cy="227"/>
            </a:xfrm>
            <a:prstGeom prst="rect">
              <a:avLst/>
            </a:prstGeom>
            <a:grpFill/>
          </p:spPr>
        </p:pic>
        <p:pic>
          <p:nvPicPr>
            <p:cNvPr id="26" name="Picture 28" descr="cell-phone-nokia">
              <a:hlinkClick r:id="rId7"/>
              <a:extLst>
                <a:ext uri="{FF2B5EF4-FFF2-40B4-BE49-F238E27FC236}">
                  <a16:creationId xmlns:a16="http://schemas.microsoft.com/office/drawing/2014/main" id="{E15804DA-0E95-4FB2-9E94-A5F06245153D}"/>
                </a:ext>
              </a:extLst>
            </p:cNvPr>
            <p:cNvPicPr>
              <a:picLocks noChangeAspect="1" noChangeArrowheads="1"/>
            </p:cNvPicPr>
            <p:nvPr/>
          </p:nvPicPr>
          <p:blipFill>
            <a:blip r:embed="rId8"/>
            <a:srcRect/>
            <a:stretch>
              <a:fillRect/>
            </a:stretch>
          </p:blipFill>
          <p:spPr bwMode="auto">
            <a:xfrm>
              <a:off x="5031" y="3078"/>
              <a:ext cx="175" cy="133"/>
            </a:xfrm>
            <a:prstGeom prst="rect">
              <a:avLst/>
            </a:prstGeom>
            <a:grpFill/>
          </p:spPr>
        </p:pic>
        <p:pic>
          <p:nvPicPr>
            <p:cNvPr id="27" name="Picture 29" descr="pcsm">
              <a:extLst>
                <a:ext uri="{FF2B5EF4-FFF2-40B4-BE49-F238E27FC236}">
                  <a16:creationId xmlns:a16="http://schemas.microsoft.com/office/drawing/2014/main" id="{F28C2F90-436C-4EEB-91D7-EFF4422FFC97}"/>
                </a:ext>
              </a:extLst>
            </p:cNvPr>
            <p:cNvPicPr>
              <a:picLocks noChangeAspect="1" noChangeArrowheads="1"/>
            </p:cNvPicPr>
            <p:nvPr/>
          </p:nvPicPr>
          <p:blipFill>
            <a:blip r:embed="rId9"/>
            <a:srcRect/>
            <a:stretch>
              <a:fillRect/>
            </a:stretch>
          </p:blipFill>
          <p:spPr bwMode="auto">
            <a:xfrm>
              <a:off x="4503" y="2624"/>
              <a:ext cx="157" cy="221"/>
            </a:xfrm>
            <a:prstGeom prst="rect">
              <a:avLst/>
            </a:prstGeom>
            <a:grpFill/>
          </p:spPr>
        </p:pic>
        <p:pic>
          <p:nvPicPr>
            <p:cNvPr id="28" name="Picture 30" descr="palm">
              <a:extLst>
                <a:ext uri="{FF2B5EF4-FFF2-40B4-BE49-F238E27FC236}">
                  <a16:creationId xmlns:a16="http://schemas.microsoft.com/office/drawing/2014/main" id="{ED3CE635-00B4-4DE1-BF18-AE6818912330}"/>
                </a:ext>
              </a:extLst>
            </p:cNvPr>
            <p:cNvPicPr>
              <a:picLocks noChangeAspect="1" noChangeArrowheads="1"/>
            </p:cNvPicPr>
            <p:nvPr/>
          </p:nvPicPr>
          <p:blipFill>
            <a:blip r:embed="rId10"/>
            <a:srcRect/>
            <a:stretch>
              <a:fillRect/>
            </a:stretch>
          </p:blipFill>
          <p:spPr bwMode="auto">
            <a:xfrm>
              <a:off x="4803" y="2984"/>
              <a:ext cx="126" cy="184"/>
            </a:xfrm>
            <a:prstGeom prst="rect">
              <a:avLst/>
            </a:prstGeom>
            <a:grpFill/>
            <a:ln w="9525">
              <a:noFill/>
              <a:miter lim="800000"/>
              <a:headEnd/>
              <a:tailEnd/>
            </a:ln>
          </p:spPr>
        </p:pic>
        <p:sp>
          <p:nvSpPr>
            <p:cNvPr id="29" name="Rectangle 31">
              <a:extLst>
                <a:ext uri="{FF2B5EF4-FFF2-40B4-BE49-F238E27FC236}">
                  <a16:creationId xmlns:a16="http://schemas.microsoft.com/office/drawing/2014/main" id="{8044E0CE-C901-4427-8A49-ABA3B25149DF}"/>
                </a:ext>
              </a:extLst>
            </p:cNvPr>
            <p:cNvSpPr>
              <a:spLocks noChangeArrowheads="1"/>
            </p:cNvSpPr>
            <p:nvPr/>
          </p:nvSpPr>
          <p:spPr bwMode="auto">
            <a:xfrm>
              <a:off x="5064" y="2934"/>
              <a:ext cx="322" cy="166"/>
            </a:xfrm>
            <a:prstGeom prst="rect">
              <a:avLst/>
            </a:prstGeom>
            <a:grpFill/>
            <a:ln w="9525">
              <a:noFill/>
              <a:miter lim="800000"/>
              <a:headEnd/>
              <a:tailEnd/>
            </a:ln>
            <a:effectLst/>
          </p:spPr>
          <p:txBody>
            <a:bodyPr wrap="square">
              <a:prstTxWarp prst="textNoShape">
                <a:avLst/>
              </a:prstTxWarp>
              <a:spAutoFit/>
            </a:bodyPr>
            <a:lstStyle/>
            <a:p>
              <a:r>
                <a:rPr lang="en-US">
                  <a:latin typeface="Gill Sans Light"/>
                </a:rPr>
                <a:t>Cell</a:t>
              </a:r>
            </a:p>
          </p:txBody>
        </p:sp>
        <p:sp>
          <p:nvSpPr>
            <p:cNvPr id="30" name="Text Box 32">
              <a:extLst>
                <a:ext uri="{FF2B5EF4-FFF2-40B4-BE49-F238E27FC236}">
                  <a16:creationId xmlns:a16="http://schemas.microsoft.com/office/drawing/2014/main" id="{1388A05D-FB32-414D-ABFF-D92BED86D770}"/>
                </a:ext>
              </a:extLst>
            </p:cNvPr>
            <p:cNvSpPr txBox="1">
              <a:spLocks noChangeArrowheads="1"/>
            </p:cNvSpPr>
            <p:nvPr/>
          </p:nvSpPr>
          <p:spPr bwMode="auto">
            <a:xfrm>
              <a:off x="3163" y="2712"/>
              <a:ext cx="30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a:t>
              </a:r>
            </a:p>
          </p:txBody>
        </p:sp>
        <p:sp>
          <p:nvSpPr>
            <p:cNvPr id="31" name="Text Box 33">
              <a:extLst>
                <a:ext uri="{FF2B5EF4-FFF2-40B4-BE49-F238E27FC236}">
                  <a16:creationId xmlns:a16="http://schemas.microsoft.com/office/drawing/2014/main" id="{E8D5CEE8-3D12-407E-BEDD-DA44CFD68093}"/>
                </a:ext>
              </a:extLst>
            </p:cNvPr>
            <p:cNvSpPr txBox="1">
              <a:spLocks noChangeArrowheads="1"/>
            </p:cNvSpPr>
            <p:nvPr/>
          </p:nvSpPr>
          <p:spPr bwMode="auto">
            <a:xfrm>
              <a:off x="3043" y="2304"/>
              <a:ext cx="421" cy="179"/>
            </a:xfrm>
            <a:prstGeom prst="rect">
              <a:avLst/>
            </a:prstGeom>
            <a:grpFill/>
            <a:ln w="9525">
              <a:noFill/>
              <a:miter lim="800000"/>
              <a:headEnd/>
              <a:tailEnd/>
            </a:ln>
            <a:effectLst/>
          </p:spPr>
          <p:txBody>
            <a:bodyPr wrap="square">
              <a:prstTxWarp prst="textNoShape">
                <a:avLst/>
              </a:prstTxWarp>
              <a:spAutoFit/>
            </a:bodyPr>
            <a:lstStyle/>
            <a:p>
              <a:pPr eaLnBrk="0" hangingPunct="0"/>
              <a:r>
                <a:rPr lang="en-US" sz="2000" b="1">
                  <a:latin typeface="Gill Sans Light"/>
                </a:rPr>
                <a:t>1:10</a:t>
              </a:r>
              <a:r>
                <a:rPr lang="en-US" sz="2000" b="1" baseline="30000">
                  <a:latin typeface="Gill Sans Light"/>
                </a:rPr>
                <a:t>3</a:t>
              </a:r>
            </a:p>
          </p:txBody>
        </p:sp>
      </p:grpSp>
      <p:grpSp>
        <p:nvGrpSpPr>
          <p:cNvPr id="32" name="Group 7">
            <a:extLst>
              <a:ext uri="{FF2B5EF4-FFF2-40B4-BE49-F238E27FC236}">
                <a16:creationId xmlns:a16="http://schemas.microsoft.com/office/drawing/2014/main" id="{1699EAD4-1C3F-4139-A113-A84FC1B4547B}"/>
              </a:ext>
            </a:extLst>
          </p:cNvPr>
          <p:cNvGrpSpPr>
            <a:grpSpLocks/>
          </p:cNvGrpSpPr>
          <p:nvPr/>
        </p:nvGrpSpPr>
        <p:grpSpPr bwMode="auto">
          <a:xfrm>
            <a:off x="7803014" y="5077930"/>
            <a:ext cx="781050" cy="1096963"/>
            <a:chOff x="4992" y="3124"/>
            <a:chExt cx="492" cy="691"/>
          </a:xfrm>
        </p:grpSpPr>
        <p:sp>
          <p:nvSpPr>
            <p:cNvPr id="33" name="Text Box 8">
              <a:extLst>
                <a:ext uri="{FF2B5EF4-FFF2-40B4-BE49-F238E27FC236}">
                  <a16:creationId xmlns:a16="http://schemas.microsoft.com/office/drawing/2014/main" id="{BF058DE4-9103-4F29-8EC2-917A7FCFE932}"/>
                </a:ext>
              </a:extLst>
            </p:cNvPr>
            <p:cNvSpPr txBox="1">
              <a:spLocks noChangeArrowheads="1"/>
            </p:cNvSpPr>
            <p:nvPr/>
          </p:nvSpPr>
          <p:spPr bwMode="auto">
            <a:xfrm>
              <a:off x="4992" y="3408"/>
              <a:ext cx="492" cy="407"/>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b="1" i="1" dirty="0">
                  <a:latin typeface="Gill Sans Light"/>
                </a:rPr>
                <a:t>Mote!</a:t>
              </a:r>
            </a:p>
          </p:txBody>
        </p:sp>
        <p:pic>
          <p:nvPicPr>
            <p:cNvPr id="34" name="Picture 9" descr="dots">
              <a:extLst>
                <a:ext uri="{FF2B5EF4-FFF2-40B4-BE49-F238E27FC236}">
                  <a16:creationId xmlns:a16="http://schemas.microsoft.com/office/drawing/2014/main" id="{D207A8E7-360F-42AA-9F04-75157D11A29F}"/>
                </a:ext>
              </a:extLst>
            </p:cNvPr>
            <p:cNvPicPr>
              <a:picLocks noChangeAspect="1" noChangeArrowheads="1"/>
            </p:cNvPicPr>
            <p:nvPr/>
          </p:nvPicPr>
          <p:blipFill>
            <a:blip r:embed="rId11"/>
            <a:srcRect/>
            <a:stretch>
              <a:fillRect/>
            </a:stretch>
          </p:blipFill>
          <p:spPr bwMode="auto">
            <a:xfrm>
              <a:off x="5206" y="3124"/>
              <a:ext cx="211" cy="260"/>
            </a:xfrm>
            <a:prstGeom prst="rect">
              <a:avLst/>
            </a:prstGeom>
            <a:noFill/>
          </p:spPr>
        </p:pic>
      </p:grpSp>
      <p:pic>
        <p:nvPicPr>
          <p:cNvPr id="35" name="Picture 3">
            <a:extLst>
              <a:ext uri="{FF2B5EF4-FFF2-40B4-BE49-F238E27FC236}">
                <a16:creationId xmlns:a16="http://schemas.microsoft.com/office/drawing/2014/main" id="{FE365BF6-594A-48A9-B078-E751D65F771C}"/>
              </a:ext>
            </a:extLst>
          </p:cNvPr>
          <p:cNvPicPr>
            <a:picLocks noChangeAspect="1"/>
          </p:cNvPicPr>
          <p:nvPr/>
        </p:nvPicPr>
        <p:blipFill>
          <a:blip r:embed="rId12"/>
          <a:srcRect/>
          <a:stretch>
            <a:fillRect/>
          </a:stretch>
        </p:blipFill>
        <p:spPr bwMode="auto">
          <a:xfrm>
            <a:off x="8251781" y="1386871"/>
            <a:ext cx="1252243" cy="767207"/>
          </a:xfrm>
          <a:prstGeom prst="rect">
            <a:avLst/>
          </a:prstGeom>
          <a:noFill/>
          <a:ln w="9525">
            <a:noFill/>
            <a:miter lim="800000"/>
            <a:headEnd/>
            <a:tailEnd/>
          </a:ln>
        </p:spPr>
      </p:pic>
      <p:pic>
        <p:nvPicPr>
          <p:cNvPr id="36" name="Picture 35">
            <a:extLst>
              <a:ext uri="{FF2B5EF4-FFF2-40B4-BE49-F238E27FC236}">
                <a16:creationId xmlns:a16="http://schemas.microsoft.com/office/drawing/2014/main" id="{C810018B-C7FD-47F0-9242-43E0008A9661}"/>
              </a:ext>
            </a:extLst>
          </p:cNvPr>
          <p:cNvPicPr>
            <a:picLocks noChangeAspect="1"/>
          </p:cNvPicPr>
          <p:nvPr/>
        </p:nvPicPr>
        <p:blipFill>
          <a:blip r:embed="rId13"/>
          <a:stretch>
            <a:fillRect/>
          </a:stretch>
        </p:blipFill>
        <p:spPr>
          <a:xfrm>
            <a:off x="8341993" y="4335488"/>
            <a:ext cx="467971" cy="493613"/>
          </a:xfrm>
          <a:prstGeom prst="rect">
            <a:avLst/>
          </a:prstGeom>
        </p:spPr>
      </p:pic>
      <p:pic>
        <p:nvPicPr>
          <p:cNvPr id="37" name="Picture 36">
            <a:extLst>
              <a:ext uri="{FF2B5EF4-FFF2-40B4-BE49-F238E27FC236}">
                <a16:creationId xmlns:a16="http://schemas.microsoft.com/office/drawing/2014/main" id="{D1929489-B9F1-47A2-B557-29F9AC3BC377}"/>
              </a:ext>
            </a:extLst>
          </p:cNvPr>
          <p:cNvPicPr>
            <a:picLocks noChangeAspect="1"/>
          </p:cNvPicPr>
          <p:nvPr/>
        </p:nvPicPr>
        <p:blipFill>
          <a:blip r:embed="rId14"/>
          <a:stretch>
            <a:fillRect/>
          </a:stretch>
        </p:blipFill>
        <p:spPr>
          <a:xfrm>
            <a:off x="7607032" y="1855254"/>
            <a:ext cx="1333500" cy="952500"/>
          </a:xfrm>
          <a:prstGeom prst="rect">
            <a:avLst/>
          </a:prstGeom>
        </p:spPr>
      </p:pic>
      <p:pic>
        <p:nvPicPr>
          <p:cNvPr id="38" name="Picture 37">
            <a:extLst>
              <a:ext uri="{FF2B5EF4-FFF2-40B4-BE49-F238E27FC236}">
                <a16:creationId xmlns:a16="http://schemas.microsoft.com/office/drawing/2014/main" id="{5AAB8D1F-E62B-494A-B5B1-6BAE3DB8D6EA}"/>
              </a:ext>
            </a:extLst>
          </p:cNvPr>
          <p:cNvPicPr>
            <a:picLocks noChangeAspect="1"/>
          </p:cNvPicPr>
          <p:nvPr/>
        </p:nvPicPr>
        <p:blipFill>
          <a:blip r:embed="rId15"/>
          <a:stretch>
            <a:fillRect/>
          </a:stretch>
        </p:blipFill>
        <p:spPr>
          <a:xfrm>
            <a:off x="8098978" y="2735663"/>
            <a:ext cx="864217" cy="822885"/>
          </a:xfrm>
          <a:prstGeom prst="rect">
            <a:avLst/>
          </a:prstGeom>
        </p:spPr>
      </p:pic>
      <p:pic>
        <p:nvPicPr>
          <p:cNvPr id="39" name="Picture 38">
            <a:extLst>
              <a:ext uri="{FF2B5EF4-FFF2-40B4-BE49-F238E27FC236}">
                <a16:creationId xmlns:a16="http://schemas.microsoft.com/office/drawing/2014/main" id="{9EB786B3-DE01-48A3-86E8-C9B1EDCB14CE}"/>
              </a:ext>
            </a:extLst>
          </p:cNvPr>
          <p:cNvPicPr>
            <a:picLocks noChangeAspect="1"/>
          </p:cNvPicPr>
          <p:nvPr/>
        </p:nvPicPr>
        <p:blipFill>
          <a:blip r:embed="rId16"/>
          <a:stretch>
            <a:fillRect/>
          </a:stretch>
        </p:blipFill>
        <p:spPr>
          <a:xfrm>
            <a:off x="8267431" y="3562184"/>
            <a:ext cx="583453" cy="575708"/>
          </a:xfrm>
          <a:prstGeom prst="rect">
            <a:avLst/>
          </a:prstGeom>
        </p:spPr>
      </p:pic>
      <p:pic>
        <p:nvPicPr>
          <p:cNvPr id="40" name="Picture 39">
            <a:extLst>
              <a:ext uri="{FF2B5EF4-FFF2-40B4-BE49-F238E27FC236}">
                <a16:creationId xmlns:a16="http://schemas.microsoft.com/office/drawing/2014/main" id="{95C60093-309B-4D0E-A03A-7D5CA888A1F3}"/>
              </a:ext>
            </a:extLst>
          </p:cNvPr>
          <p:cNvPicPr>
            <a:picLocks noChangeAspect="1"/>
          </p:cNvPicPr>
          <p:nvPr/>
        </p:nvPicPr>
        <p:blipFill>
          <a:blip r:embed="rId17"/>
          <a:stretch>
            <a:fillRect/>
          </a:stretch>
        </p:blipFill>
        <p:spPr>
          <a:xfrm>
            <a:off x="8554619" y="3932078"/>
            <a:ext cx="540718" cy="485962"/>
          </a:xfrm>
          <a:prstGeom prst="rect">
            <a:avLst/>
          </a:prstGeom>
        </p:spPr>
      </p:pic>
      <p:cxnSp>
        <p:nvCxnSpPr>
          <p:cNvPr id="41" name="Straight Connector 40">
            <a:extLst>
              <a:ext uri="{FF2B5EF4-FFF2-40B4-BE49-F238E27FC236}">
                <a16:creationId xmlns:a16="http://schemas.microsoft.com/office/drawing/2014/main" id="{DC884FD5-35B5-48B3-88FA-5EA73C48FF56}"/>
              </a:ext>
            </a:extLst>
          </p:cNvPr>
          <p:cNvCxnSpPr/>
          <p:nvPr/>
        </p:nvCxnSpPr>
        <p:spPr>
          <a:xfrm>
            <a:off x="6086020" y="22138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45A1874-FC17-4583-85C5-CBD37EE466A0}"/>
              </a:ext>
            </a:extLst>
          </p:cNvPr>
          <p:cNvCxnSpPr/>
          <p:nvPr/>
        </p:nvCxnSpPr>
        <p:spPr>
          <a:xfrm>
            <a:off x="6387832" y="2874242"/>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C5DD88E-FB99-4306-862F-57817C6E44E4}"/>
              </a:ext>
            </a:extLst>
          </p:cNvPr>
          <p:cNvCxnSpPr/>
          <p:nvPr/>
        </p:nvCxnSpPr>
        <p:spPr>
          <a:xfrm flipV="1">
            <a:off x="7391878" y="3722901"/>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Cloud 43">
            <a:extLst>
              <a:ext uri="{FF2B5EF4-FFF2-40B4-BE49-F238E27FC236}">
                <a16:creationId xmlns:a16="http://schemas.microsoft.com/office/drawing/2014/main" id="{F975EE18-8172-42FB-8A4B-407C5EEF78DF}"/>
              </a:ext>
            </a:extLst>
          </p:cNvPr>
          <p:cNvSpPr/>
          <p:nvPr/>
        </p:nvSpPr>
        <p:spPr>
          <a:xfrm>
            <a:off x="7999722" y="1104459"/>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endParaRPr>
          </a:p>
        </p:txBody>
      </p:sp>
      <p:sp>
        <p:nvSpPr>
          <p:cNvPr id="45" name="TextBox 44">
            <a:extLst>
              <a:ext uri="{FF2B5EF4-FFF2-40B4-BE49-F238E27FC236}">
                <a16:creationId xmlns:a16="http://schemas.microsoft.com/office/drawing/2014/main" id="{DEE8D38D-8988-4BF4-B113-F4066EA71965}"/>
              </a:ext>
            </a:extLst>
          </p:cNvPr>
          <p:cNvSpPr txBox="1"/>
          <p:nvPr/>
        </p:nvSpPr>
        <p:spPr>
          <a:xfrm>
            <a:off x="258417" y="2666449"/>
            <a:ext cx="2897898" cy="2554545"/>
          </a:xfrm>
          <a:prstGeom prst="rect">
            <a:avLst/>
          </a:prstGeom>
          <a:noFill/>
        </p:spPr>
        <p:txBody>
          <a:bodyPr wrap="square" rtlCol="0">
            <a:spAutoFit/>
          </a:bodyPr>
          <a:lstStyle/>
          <a:p>
            <a:r>
              <a:rPr lang="en-US" sz="3200" b="1" dirty="0">
                <a:latin typeface="Gill Sans Light"/>
              </a:rPr>
              <a:t>Bell’s Law: New computer class every 10 years</a:t>
            </a:r>
          </a:p>
        </p:txBody>
      </p:sp>
      <p:sp>
        <p:nvSpPr>
          <p:cNvPr id="46" name="Rounded Rectangular Callout 52">
            <a:extLst>
              <a:ext uri="{FF2B5EF4-FFF2-40B4-BE49-F238E27FC236}">
                <a16:creationId xmlns:a16="http://schemas.microsoft.com/office/drawing/2014/main" id="{2DEE9904-AB45-4909-8510-B053CB1C9135}"/>
              </a:ext>
            </a:extLst>
          </p:cNvPr>
          <p:cNvSpPr/>
          <p:nvPr/>
        </p:nvSpPr>
        <p:spPr bwMode="auto">
          <a:xfrm>
            <a:off x="8446305" y="5743578"/>
            <a:ext cx="1905000" cy="838200"/>
          </a:xfrm>
          <a:prstGeom prst="wedgeRoundRectCallout">
            <a:avLst>
              <a:gd name="adj1" fmla="val -45887"/>
              <a:gd name="adj2" fmla="val -90962"/>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Gill Sans Light"/>
                <a:cs typeface="Helvetica"/>
              </a:rPr>
              <a:t>The Internet of Things!</a:t>
            </a:r>
          </a:p>
        </p:txBody>
      </p:sp>
      <p:sp>
        <p:nvSpPr>
          <p:cNvPr id="47" name="Right Brace 46">
            <a:extLst>
              <a:ext uri="{FF2B5EF4-FFF2-40B4-BE49-F238E27FC236}">
                <a16:creationId xmlns:a16="http://schemas.microsoft.com/office/drawing/2014/main" id="{D866AA47-AD38-4181-8F28-47576C3FA3F0}"/>
              </a:ext>
            </a:extLst>
          </p:cNvPr>
          <p:cNvSpPr/>
          <p:nvPr/>
        </p:nvSpPr>
        <p:spPr bwMode="auto">
          <a:xfrm>
            <a:off x="9712332" y="16922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8" name="Right Brace 47">
            <a:extLst>
              <a:ext uri="{FF2B5EF4-FFF2-40B4-BE49-F238E27FC236}">
                <a16:creationId xmlns:a16="http://schemas.microsoft.com/office/drawing/2014/main" id="{5C6571E8-ABFD-4D7F-AA3E-002D9B71F3B0}"/>
              </a:ext>
            </a:extLst>
          </p:cNvPr>
          <p:cNvSpPr/>
          <p:nvPr/>
        </p:nvSpPr>
        <p:spPr bwMode="auto">
          <a:xfrm>
            <a:off x="9940932" y="3063875"/>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49" name="Right Brace 48">
            <a:extLst>
              <a:ext uri="{FF2B5EF4-FFF2-40B4-BE49-F238E27FC236}">
                <a16:creationId xmlns:a16="http://schemas.microsoft.com/office/drawing/2014/main" id="{E1E06743-1856-47F4-85E1-278B5FEDD8AB}"/>
              </a:ext>
            </a:extLst>
          </p:cNvPr>
          <p:cNvSpPr/>
          <p:nvPr/>
        </p:nvSpPr>
        <p:spPr bwMode="auto">
          <a:xfrm>
            <a:off x="9712332" y="4511675"/>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50" name="TextBox 49">
            <a:extLst>
              <a:ext uri="{FF2B5EF4-FFF2-40B4-BE49-F238E27FC236}">
                <a16:creationId xmlns:a16="http://schemas.microsoft.com/office/drawing/2014/main" id="{42B033B4-770B-42ED-8B06-711C0FDF0552}"/>
              </a:ext>
            </a:extLst>
          </p:cNvPr>
          <p:cNvSpPr txBox="1"/>
          <p:nvPr/>
        </p:nvSpPr>
        <p:spPr>
          <a:xfrm>
            <a:off x="10093332" y="1539875"/>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1" name="TextBox 50">
            <a:extLst>
              <a:ext uri="{FF2B5EF4-FFF2-40B4-BE49-F238E27FC236}">
                <a16:creationId xmlns:a16="http://schemas.microsoft.com/office/drawing/2014/main" id="{2E73C902-DDAF-4836-8AD9-191C2D444E1F}"/>
              </a:ext>
            </a:extLst>
          </p:cNvPr>
          <p:cNvSpPr txBox="1"/>
          <p:nvPr/>
        </p:nvSpPr>
        <p:spPr>
          <a:xfrm>
            <a:off x="10245732" y="3444875"/>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2" name="TextBox 51">
            <a:extLst>
              <a:ext uri="{FF2B5EF4-FFF2-40B4-BE49-F238E27FC236}">
                <a16:creationId xmlns:a16="http://schemas.microsoft.com/office/drawing/2014/main" id="{7B3FD829-0C79-42AC-AFD1-B73328F45500}"/>
              </a:ext>
            </a:extLst>
          </p:cNvPr>
          <p:cNvSpPr txBox="1"/>
          <p:nvPr/>
        </p:nvSpPr>
        <p:spPr>
          <a:xfrm>
            <a:off x="10080632" y="4587875"/>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53" name="Picture 52">
            <a:extLst>
              <a:ext uri="{FF2B5EF4-FFF2-40B4-BE49-F238E27FC236}">
                <a16:creationId xmlns:a16="http://schemas.microsoft.com/office/drawing/2014/main" id="{6EB86084-5FD0-474B-A0B4-FB0B5C7D9D69}"/>
              </a:ext>
            </a:extLst>
          </p:cNvPr>
          <p:cNvPicPr>
            <a:picLocks noChangeAspect="1"/>
          </p:cNvPicPr>
          <p:nvPr/>
        </p:nvPicPr>
        <p:blipFill>
          <a:blip r:embed="rId18"/>
          <a:stretch>
            <a:fillRect/>
          </a:stretch>
        </p:blipFill>
        <p:spPr>
          <a:xfrm>
            <a:off x="8530347" y="4859402"/>
            <a:ext cx="540718" cy="456507"/>
          </a:xfrm>
          <a:prstGeom prst="rect">
            <a:avLst/>
          </a:prstGeom>
        </p:spPr>
      </p:pic>
      <p:pic>
        <p:nvPicPr>
          <p:cNvPr id="54" name="Picture 53">
            <a:extLst>
              <a:ext uri="{FF2B5EF4-FFF2-40B4-BE49-F238E27FC236}">
                <a16:creationId xmlns:a16="http://schemas.microsoft.com/office/drawing/2014/main" id="{C0DE51F8-E1EF-4652-B930-7D51C1E58FB1}"/>
              </a:ext>
            </a:extLst>
          </p:cNvPr>
          <p:cNvPicPr>
            <a:picLocks noChangeAspect="1"/>
          </p:cNvPicPr>
          <p:nvPr/>
        </p:nvPicPr>
        <p:blipFill>
          <a:blip r:embed="rId19"/>
          <a:stretch>
            <a:fillRect/>
          </a:stretch>
        </p:blipFill>
        <p:spPr>
          <a:xfrm>
            <a:off x="8877902" y="5240333"/>
            <a:ext cx="328530" cy="328530"/>
          </a:xfrm>
          <a:prstGeom prst="rect">
            <a:avLst/>
          </a:prstGeom>
        </p:spPr>
      </p:pic>
      <p:pic>
        <p:nvPicPr>
          <p:cNvPr id="55" name="Picture 54">
            <a:extLst>
              <a:ext uri="{FF2B5EF4-FFF2-40B4-BE49-F238E27FC236}">
                <a16:creationId xmlns:a16="http://schemas.microsoft.com/office/drawing/2014/main" id="{2F7E81C6-0856-44D2-AD1C-CDED770A9B26}"/>
              </a:ext>
            </a:extLst>
          </p:cNvPr>
          <p:cNvPicPr>
            <a:picLocks noChangeAspect="1"/>
          </p:cNvPicPr>
          <p:nvPr/>
        </p:nvPicPr>
        <p:blipFill>
          <a:blip r:embed="rId20"/>
          <a:stretch>
            <a:fillRect/>
          </a:stretch>
        </p:blipFill>
        <p:spPr>
          <a:xfrm>
            <a:off x="9132038" y="5003373"/>
            <a:ext cx="351694" cy="351694"/>
          </a:xfrm>
          <a:prstGeom prst="rect">
            <a:avLst/>
          </a:prstGeom>
        </p:spPr>
      </p:pic>
      <p:pic>
        <p:nvPicPr>
          <p:cNvPr id="56" name="Picture 55">
            <a:extLst>
              <a:ext uri="{FF2B5EF4-FFF2-40B4-BE49-F238E27FC236}">
                <a16:creationId xmlns:a16="http://schemas.microsoft.com/office/drawing/2014/main" id="{1E19C7A9-1FFA-4024-9134-63308BAAEA0B}"/>
              </a:ext>
            </a:extLst>
          </p:cNvPr>
          <p:cNvPicPr>
            <a:picLocks noChangeAspect="1"/>
          </p:cNvPicPr>
          <p:nvPr/>
        </p:nvPicPr>
        <p:blipFill>
          <a:blip r:embed="rId21"/>
          <a:stretch>
            <a:fillRect/>
          </a:stretch>
        </p:blipFill>
        <p:spPr>
          <a:xfrm>
            <a:off x="8841748" y="4676575"/>
            <a:ext cx="463487" cy="463487"/>
          </a:xfrm>
          <a:prstGeom prst="rect">
            <a:avLst/>
          </a:prstGeom>
        </p:spPr>
      </p:pic>
    </p:spTree>
    <p:extLst>
      <p:ext uri="{BB962C8B-B14F-4D97-AF65-F5344CB8AC3E}">
        <p14:creationId xmlns:p14="http://schemas.microsoft.com/office/powerpoint/2010/main" val="230224160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ＭＳ Ｐゴシック" charset="0"/>
              </a:rPr>
              <a:t>But then Moore’s Law Ended…</a:t>
            </a:r>
            <a:endParaRPr lang="en-US" dirty="0">
              <a:ea typeface="ＭＳ Ｐゴシック" charset="0"/>
            </a:endParaRPr>
          </a:p>
        </p:txBody>
      </p:sp>
      <p:sp>
        <p:nvSpPr>
          <p:cNvPr id="3" name="Content Placeholder 2"/>
          <p:cNvSpPr>
            <a:spLocks noGrp="1"/>
          </p:cNvSpPr>
          <p:nvPr>
            <p:ph idx="1"/>
          </p:nvPr>
        </p:nvSpPr>
        <p:spPr>
          <a:xfrm>
            <a:off x="1891393" y="3278187"/>
            <a:ext cx="86106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pic>
        <p:nvPicPr>
          <p:cNvPr id="3584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839788"/>
            <a:ext cx="8153400" cy="228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366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Storage </a:t>
            </a:r>
            <a:r>
              <a:rPr lang="en-US" dirty="0" smtClean="0"/>
              <a:t>Capacity is Still Growing!</a:t>
            </a:r>
            <a:endParaRPr lang="en-US" dirty="0"/>
          </a:p>
        </p:txBody>
      </p:sp>
      <p:pic>
        <p:nvPicPr>
          <p:cNvPr id="13" name="Content Placeholder 12" descr="A picture containing dark, flying, skiing, kite&#10;&#10;Description automatically generated">
            <a:extLst>
              <a:ext uri="{FF2B5EF4-FFF2-40B4-BE49-F238E27FC236}">
                <a16:creationId xmlns:a16="http://schemas.microsoft.com/office/drawing/2014/main" id="{521EA7AA-6439-4663-809A-082A834FEF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46" y="1401073"/>
            <a:ext cx="6096000" cy="4055854"/>
          </a:xfrm>
        </p:spPr>
      </p:pic>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1600200"/>
            <a:ext cx="5761973" cy="3657600"/>
          </a:xfrm>
        </p:spPr>
      </p:pic>
    </p:spTree>
    <p:extLst>
      <p:ext uri="{BB962C8B-B14F-4D97-AF65-F5344CB8AC3E}">
        <p14:creationId xmlns:p14="http://schemas.microsoft.com/office/powerpoint/2010/main" val="60916702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1B36-1EDE-4EC2-9F52-2F309AE3CD61}"/>
              </a:ext>
            </a:extLst>
          </p:cNvPr>
          <p:cNvSpPr>
            <a:spLocks noGrp="1"/>
          </p:cNvSpPr>
          <p:nvPr>
            <p:ph type="title"/>
          </p:nvPr>
        </p:nvSpPr>
        <p:spPr/>
        <p:txBody>
          <a:bodyPr/>
          <a:lstStyle/>
          <a:p>
            <a:r>
              <a:rPr lang="en-US" dirty="0"/>
              <a:t>Society is Increasingly Connected…</a:t>
            </a:r>
          </a:p>
        </p:txBody>
      </p:sp>
      <p:pic>
        <p:nvPicPr>
          <p:cNvPr id="7" name="Picture 6">
            <a:extLst>
              <a:ext uri="{FF2B5EF4-FFF2-40B4-BE49-F238E27FC236}">
                <a16:creationId xmlns:a16="http://schemas.microsoft.com/office/drawing/2014/main" id="{D42EF918-8E98-4053-846D-20B95B515A10}"/>
              </a:ext>
            </a:extLst>
          </p:cNvPr>
          <p:cNvPicPr>
            <a:picLocks noChangeAspect="1"/>
          </p:cNvPicPr>
          <p:nvPr/>
        </p:nvPicPr>
        <p:blipFill>
          <a:blip r:embed="rId2"/>
          <a:stretch>
            <a:fillRect/>
          </a:stretch>
        </p:blipFill>
        <p:spPr>
          <a:xfrm>
            <a:off x="262648" y="1752843"/>
            <a:ext cx="5522984" cy="3092871"/>
          </a:xfrm>
          <a:prstGeom prst="rect">
            <a:avLst/>
          </a:prstGeom>
        </p:spPr>
      </p:pic>
      <p:pic>
        <p:nvPicPr>
          <p:cNvPr id="8" name="Picture 7">
            <a:extLst>
              <a:ext uri="{FF2B5EF4-FFF2-40B4-BE49-F238E27FC236}">
                <a16:creationId xmlns:a16="http://schemas.microsoft.com/office/drawing/2014/main" id="{7D8F4935-8356-4524-99BE-6535797DAA35}"/>
              </a:ext>
            </a:extLst>
          </p:cNvPr>
          <p:cNvPicPr>
            <a:picLocks noChangeAspect="1"/>
          </p:cNvPicPr>
          <p:nvPr/>
        </p:nvPicPr>
        <p:blipFill>
          <a:blip r:embed="rId3"/>
          <a:stretch>
            <a:fillRect/>
          </a:stretch>
        </p:blipFill>
        <p:spPr>
          <a:xfrm>
            <a:off x="5932859" y="2535027"/>
            <a:ext cx="6198917" cy="3471393"/>
          </a:xfrm>
          <a:prstGeom prst="rect">
            <a:avLst/>
          </a:prstGeom>
        </p:spPr>
      </p:pic>
    </p:spTree>
    <p:extLst>
      <p:ext uri="{BB962C8B-B14F-4D97-AF65-F5344CB8AC3E}">
        <p14:creationId xmlns:p14="http://schemas.microsoft.com/office/powerpoint/2010/main" val="337628747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dirty="0">
                <a:latin typeface="Gill Sans Light" charset="0"/>
                <a:ea typeface="ＭＳ Ｐゴシック" charset="-128"/>
                <a:cs typeface="Gill Sans Light" charset="0"/>
              </a:rPr>
              <a:t>Network </a:t>
            </a:r>
            <a:r>
              <a:rPr lang="en-US" altLang="en-US" dirty="0" smtClean="0">
                <a:latin typeface="Gill Sans Light" charset="0"/>
                <a:ea typeface="ＭＳ Ｐゴシック" charset="-128"/>
                <a:cs typeface="Gill Sans Light" charset="0"/>
              </a:rPr>
              <a:t>Capacity Still Increasing</a:t>
            </a:r>
            <a:endParaRPr lang="en-US" altLang="en-US" dirty="0">
              <a:latin typeface="Gill Sans Light" charset="0"/>
              <a:ea typeface="ＭＳ Ｐゴシック" charset="-128"/>
              <a:cs typeface="Gill Sans Light" charset="0"/>
            </a:endParaRP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693420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1" name="Rectangle 4"/>
          <p:cNvSpPr>
            <a:spLocks noChangeArrowheads="1"/>
          </p:cNvSpPr>
          <p:nvPr/>
        </p:nvSpPr>
        <p:spPr bwMode="auto">
          <a:xfrm>
            <a:off x="1752600" y="6138864"/>
            <a:ext cx="87630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74583430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sz="2800" dirty="0">
                <a:ea typeface="ＭＳ Ｐゴシック" charset="0"/>
              </a:rPr>
              <a:t>In 2011, smartphone shipments exceeded PC shipments!</a:t>
            </a: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smartphones over next few years</a:t>
            </a:r>
            <a:endParaRPr lang="en-US" sz="2800" dirty="0">
              <a:ea typeface="ＭＳ Ｐゴシック" charset="0"/>
            </a:endParaRPr>
          </a:p>
          <a:p>
            <a:pPr>
              <a:defRPr/>
            </a:pPr>
            <a:r>
              <a:rPr lang="en-US" sz="2800" dirty="0">
                <a:ea typeface="ＭＳ Ｐゴシック" charset="0"/>
              </a:rPr>
              <a:t>Then…</a:t>
            </a:r>
            <a:endParaRPr lang="en-US" dirty="0">
              <a:ea typeface="ＭＳ Ｐゴシック" charset="0"/>
            </a:endParaRPr>
          </a:p>
          <a:p>
            <a:endParaRPr lang="en-US" dirty="0"/>
          </a:p>
        </p:txBody>
      </p:sp>
      <p:sp>
        <p:nvSpPr>
          <p:cNvPr id="11" name="Title 1"/>
          <p:cNvSpPr>
            <a:spLocks noGrp="1"/>
          </p:cNvSpPr>
          <p:nvPr>
            <p:ph type="title"/>
          </p:nvPr>
        </p:nvSpPr>
        <p:spPr>
          <a:xfrm>
            <a:off x="2133600" y="200025"/>
            <a:ext cx="7924800" cy="533400"/>
          </a:xfrm>
          <a:noFill/>
        </p:spPr>
        <p:txBody>
          <a:bodyPr/>
          <a:lstStyle/>
          <a:p>
            <a:pPr>
              <a:defRPr/>
            </a:pPr>
            <a:r>
              <a:rPr lang="en-US" altLang="en-US" dirty="0">
                <a:latin typeface="Gill Sans Light" charset="0"/>
                <a:ea typeface="ＭＳ Ｐゴシック" charset="-128"/>
                <a:cs typeface="Gill Sans Light" charset="0"/>
              </a:rPr>
              <a:t>Not Only PCs connected to the Internet</a:t>
            </a:r>
          </a:p>
        </p:txBody>
      </p:sp>
      <p:pic>
        <p:nvPicPr>
          <p:cNvPr id="12"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3" name="Rounded Rectangular Callout 12"/>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14" name="Rounded Rectangular Callout 13"/>
          <p:cNvSpPr>
            <a:spLocks noChangeArrowheads="1"/>
          </p:cNvSpPr>
          <p:nvPr/>
        </p:nvSpPr>
        <p:spPr bwMode="auto">
          <a:xfrm>
            <a:off x="7010400" y="2438400"/>
            <a:ext cx="23622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15" name="Rounded Rectangular Callout 14"/>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16" name="Rounded Rectangular Callout 15"/>
          <p:cNvSpPr>
            <a:spLocks noChangeArrowheads="1"/>
          </p:cNvSpPr>
          <p:nvPr/>
        </p:nvSpPr>
        <p:spPr bwMode="auto">
          <a:xfrm>
            <a:off x="6858000" y="4572001"/>
            <a:ext cx="22098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extLst>
      <p:ext uri="{BB962C8B-B14F-4D97-AF65-F5344CB8AC3E}">
        <p14:creationId xmlns:p14="http://schemas.microsoft.com/office/powerpoint/2010/main" val="3630015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431" y="186696"/>
            <a:ext cx="7912100" cy="444187"/>
          </a:xfrm>
        </p:spPr>
        <p:txBody>
          <a:bodyPr/>
          <a:lstStyle/>
          <a:p>
            <a:r>
              <a:rPr lang="en-US" altLang="en-US" dirty="0">
                <a:latin typeface="Gill Sans Light" charset="0"/>
                <a:cs typeface="Gill Sans Light" charset="0"/>
              </a:rPr>
              <a:t>People-to-Computer Ratio Over Time</a:t>
            </a:r>
            <a:endParaRPr lang="en-US" dirty="0"/>
          </a:p>
        </p:txBody>
      </p:sp>
      <p:grpSp>
        <p:nvGrpSpPr>
          <p:cNvPr id="4" name="Group 10"/>
          <p:cNvGrpSpPr>
            <a:grpSpLocks/>
          </p:cNvGrpSpPr>
          <p:nvPr/>
        </p:nvGrpSpPr>
        <p:grpSpPr bwMode="auto">
          <a:xfrm>
            <a:off x="2056918" y="816417"/>
            <a:ext cx="5608937" cy="4651623"/>
            <a:chOff x="2898" y="1503"/>
            <a:chExt cx="2579" cy="2085"/>
          </a:xfrm>
          <a:noFill/>
        </p:grpSpPr>
        <p:sp>
          <p:nvSpPr>
            <p:cNvPr id="12" name="Text Box 11"/>
            <p:cNvSpPr txBox="1">
              <a:spLocks noChangeArrowheads="1"/>
            </p:cNvSpPr>
            <p:nvPr/>
          </p:nvSpPr>
          <p:spPr bwMode="auto">
            <a:xfrm>
              <a:off x="4126" y="3436"/>
              <a:ext cx="466" cy="152"/>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600">
                  <a:latin typeface="Verdana" charset="0"/>
                </a:rPr>
                <a:t>years</a:t>
              </a:r>
            </a:p>
          </p:txBody>
        </p:sp>
        <p:sp>
          <p:nvSpPr>
            <p:cNvPr id="13" name="Text Box 12"/>
            <p:cNvSpPr txBox="1">
              <a:spLocks noChangeArrowheads="1"/>
            </p:cNvSpPr>
            <p:nvPr/>
          </p:nvSpPr>
          <p:spPr bwMode="auto">
            <a:xfrm>
              <a:off x="2898" y="1503"/>
              <a:ext cx="792" cy="26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Computers</a:t>
              </a:r>
            </a:p>
            <a:p>
              <a:pPr eaLnBrk="0" hangingPunct="0"/>
              <a:r>
                <a:rPr lang="en-US" sz="1600"/>
                <a:t>Per Person</a:t>
              </a:r>
            </a:p>
          </p:txBody>
        </p:sp>
        <p:sp>
          <p:nvSpPr>
            <p:cNvPr id="14" name="Text Box 13"/>
            <p:cNvSpPr txBox="1">
              <a:spLocks noChangeArrowheads="1"/>
            </p:cNvSpPr>
            <p:nvPr/>
          </p:nvSpPr>
          <p:spPr bwMode="auto">
            <a:xfrm>
              <a:off x="3043" y="3155"/>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10</a:t>
              </a:r>
              <a:r>
                <a:rPr lang="en-US" sz="1600" baseline="30000"/>
                <a:t>3</a:t>
              </a:r>
              <a:r>
                <a:rPr lang="en-US" sz="1600"/>
                <a:t>:1</a:t>
              </a:r>
            </a:p>
          </p:txBody>
        </p:sp>
        <p:sp>
          <p:nvSpPr>
            <p:cNvPr id="15" name="Text Box 14"/>
            <p:cNvSpPr txBox="1">
              <a:spLocks noChangeArrowheads="1"/>
            </p:cNvSpPr>
            <p:nvPr/>
          </p:nvSpPr>
          <p:spPr bwMode="auto">
            <a:xfrm>
              <a:off x="3043" y="182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6</a:t>
              </a:r>
            </a:p>
          </p:txBody>
        </p:sp>
        <p:sp>
          <p:nvSpPr>
            <p:cNvPr id="16" name="Text Box 15"/>
            <p:cNvSpPr txBox="1">
              <a:spLocks noChangeArrowheads="1"/>
            </p:cNvSpPr>
            <p:nvPr/>
          </p:nvSpPr>
          <p:spPr bwMode="auto">
            <a:xfrm>
              <a:off x="4800" y="2640"/>
              <a:ext cx="677"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Laptop</a:t>
              </a:r>
            </a:p>
          </p:txBody>
        </p:sp>
        <p:sp>
          <p:nvSpPr>
            <p:cNvPr id="17" name="Text Box 16"/>
            <p:cNvSpPr txBox="1">
              <a:spLocks noChangeArrowheads="1"/>
            </p:cNvSpPr>
            <p:nvPr/>
          </p:nvSpPr>
          <p:spPr bwMode="auto">
            <a:xfrm>
              <a:off x="4958" y="2814"/>
              <a:ext cx="394"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PDA</a:t>
              </a:r>
            </a:p>
          </p:txBody>
        </p:sp>
        <p:sp>
          <p:nvSpPr>
            <p:cNvPr id="18" name="Line 17"/>
            <p:cNvSpPr>
              <a:spLocks noChangeShapeType="1"/>
            </p:cNvSpPr>
            <p:nvPr/>
          </p:nvSpPr>
          <p:spPr bwMode="auto">
            <a:xfrm>
              <a:off x="3458" y="3385"/>
              <a:ext cx="1978" cy="0"/>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sp>
          <p:nvSpPr>
            <p:cNvPr id="19" name="Line 18"/>
            <p:cNvSpPr>
              <a:spLocks noChangeShapeType="1"/>
            </p:cNvSpPr>
            <p:nvPr/>
          </p:nvSpPr>
          <p:spPr bwMode="auto">
            <a:xfrm flipV="1">
              <a:off x="3462" y="1715"/>
              <a:ext cx="0" cy="1661"/>
            </a:xfrm>
            <a:prstGeom prst="line">
              <a:avLst/>
            </a:prstGeom>
            <a:grpFill/>
            <a:ln w="38100">
              <a:solidFill>
                <a:schemeClr val="tx1"/>
              </a:solidFill>
              <a:round/>
              <a:headEnd type="none" w="sm" len="sm"/>
              <a:tailEnd type="triangle" w="med" len="med"/>
            </a:ln>
            <a:effectLst/>
          </p:spPr>
          <p:txBody>
            <a:bodyPr>
              <a:prstTxWarp prst="textNoShape">
                <a:avLst/>
              </a:prstTxWarp>
            </a:bodyPr>
            <a:lstStyle/>
            <a:p>
              <a:endParaRPr lang="en-US"/>
            </a:p>
          </p:txBody>
        </p:sp>
        <p:pic>
          <p:nvPicPr>
            <p:cNvPr id="20" name="Picture 19" descr="whirlwind-computer"/>
            <p:cNvPicPr>
              <a:picLocks noChangeAspect="1" noChangeArrowheads="1"/>
            </p:cNvPicPr>
            <p:nvPr/>
          </p:nvPicPr>
          <p:blipFill>
            <a:blip r:embed="rId3"/>
            <a:srcRect/>
            <a:stretch>
              <a:fillRect/>
            </a:stretch>
          </p:blipFill>
          <p:spPr bwMode="auto">
            <a:xfrm>
              <a:off x="3486" y="1777"/>
              <a:ext cx="486" cy="348"/>
            </a:xfrm>
            <a:prstGeom prst="rect">
              <a:avLst/>
            </a:prstGeom>
            <a:grpFill/>
          </p:spPr>
        </p:pic>
        <p:pic>
          <p:nvPicPr>
            <p:cNvPr id="21" name="Picture 20" descr="360-67"/>
            <p:cNvPicPr>
              <a:picLocks noChangeAspect="1" noChangeArrowheads="1"/>
            </p:cNvPicPr>
            <p:nvPr/>
          </p:nvPicPr>
          <p:blipFill>
            <a:blip r:embed="rId4"/>
            <a:srcRect/>
            <a:stretch>
              <a:fillRect/>
            </a:stretch>
          </p:blipFill>
          <p:spPr bwMode="auto">
            <a:xfrm>
              <a:off x="3736" y="2070"/>
              <a:ext cx="442" cy="327"/>
            </a:xfrm>
            <a:prstGeom prst="rect">
              <a:avLst/>
            </a:prstGeom>
            <a:grpFill/>
          </p:spPr>
        </p:pic>
        <p:sp>
          <p:nvSpPr>
            <p:cNvPr id="22" name="Text Box 21"/>
            <p:cNvSpPr txBox="1">
              <a:spLocks noChangeArrowheads="1"/>
            </p:cNvSpPr>
            <p:nvPr/>
          </p:nvSpPr>
          <p:spPr bwMode="auto">
            <a:xfrm>
              <a:off x="4154" y="1968"/>
              <a:ext cx="862"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Mainframe</a:t>
              </a:r>
            </a:p>
          </p:txBody>
        </p:sp>
        <p:pic>
          <p:nvPicPr>
            <p:cNvPr id="23" name="Picture 22" descr="vax11-780"/>
            <p:cNvPicPr>
              <a:picLocks noChangeAspect="1" noChangeArrowheads="1"/>
            </p:cNvPicPr>
            <p:nvPr/>
          </p:nvPicPr>
          <p:blipFill>
            <a:blip r:embed="rId5"/>
            <a:srcRect/>
            <a:stretch>
              <a:fillRect/>
            </a:stretch>
          </p:blipFill>
          <p:spPr bwMode="auto">
            <a:xfrm>
              <a:off x="4108" y="2307"/>
              <a:ext cx="272" cy="296"/>
            </a:xfrm>
            <a:prstGeom prst="rect">
              <a:avLst/>
            </a:prstGeom>
            <a:grpFill/>
          </p:spPr>
        </p:pic>
        <p:sp>
          <p:nvSpPr>
            <p:cNvPr id="24" name="Text Box 23"/>
            <p:cNvSpPr txBox="1">
              <a:spLocks noChangeArrowheads="1"/>
            </p:cNvSpPr>
            <p:nvPr/>
          </p:nvSpPr>
          <p:spPr bwMode="auto">
            <a:xfrm>
              <a:off x="4386" y="2216"/>
              <a:ext cx="468"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Mini</a:t>
              </a:r>
            </a:p>
          </p:txBody>
        </p:sp>
        <p:pic>
          <p:nvPicPr>
            <p:cNvPr id="25" name="Picture 24" descr="sun3+3d"/>
            <p:cNvPicPr>
              <a:picLocks noChangeAspect="1" noChangeArrowheads="1"/>
            </p:cNvPicPr>
            <p:nvPr/>
          </p:nvPicPr>
          <p:blipFill>
            <a:blip r:embed="rId6"/>
            <a:srcRect/>
            <a:stretch>
              <a:fillRect/>
            </a:stretch>
          </p:blipFill>
          <p:spPr bwMode="auto">
            <a:xfrm>
              <a:off x="4284" y="2488"/>
              <a:ext cx="303" cy="259"/>
            </a:xfrm>
            <a:prstGeom prst="rect">
              <a:avLst/>
            </a:prstGeom>
            <a:grpFill/>
          </p:spPr>
        </p:pic>
        <p:sp>
          <p:nvSpPr>
            <p:cNvPr id="26" name="Text Box 25"/>
            <p:cNvSpPr txBox="1">
              <a:spLocks noChangeArrowheads="1"/>
            </p:cNvSpPr>
            <p:nvPr/>
          </p:nvSpPr>
          <p:spPr bwMode="auto">
            <a:xfrm>
              <a:off x="4547" y="2397"/>
              <a:ext cx="82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dirty="0">
                  <a:latin typeface="Verdana" charset="0"/>
                </a:rPr>
                <a:t>Workstation</a:t>
              </a:r>
            </a:p>
          </p:txBody>
        </p:sp>
        <p:sp>
          <p:nvSpPr>
            <p:cNvPr id="27" name="Text Box 26"/>
            <p:cNvSpPr txBox="1">
              <a:spLocks noChangeArrowheads="1"/>
            </p:cNvSpPr>
            <p:nvPr/>
          </p:nvSpPr>
          <p:spPr bwMode="auto">
            <a:xfrm>
              <a:off x="4704" y="2544"/>
              <a:ext cx="309" cy="138"/>
            </a:xfrm>
            <a:prstGeom prst="rect">
              <a:avLst/>
            </a:prstGeom>
            <a:grpFill/>
            <a:ln w="12700">
              <a:noFill/>
              <a:miter lim="800000"/>
              <a:headEnd type="none" w="sm" len="sm"/>
              <a:tailEnd type="none" w="sm" len="sm"/>
            </a:ln>
            <a:effectLst/>
          </p:spPr>
          <p:txBody>
            <a:bodyPr wrap="square">
              <a:prstTxWarp prst="textNoShape">
                <a:avLst/>
              </a:prstTxWarp>
              <a:spAutoFit/>
            </a:bodyPr>
            <a:lstStyle/>
            <a:p>
              <a:pPr eaLnBrk="0" hangingPunct="0"/>
              <a:r>
                <a:rPr lang="en-US" sz="1400">
                  <a:latin typeface="Verdana" charset="0"/>
                </a:rPr>
                <a:t>PC</a:t>
              </a:r>
            </a:p>
          </p:txBody>
        </p:sp>
        <p:pic>
          <p:nvPicPr>
            <p:cNvPr id="28" name="Picture 27" descr="IBM_ThinkPad@ThinkPad_A_Series"/>
            <p:cNvPicPr>
              <a:picLocks noChangeAspect="1" noChangeArrowheads="1"/>
            </p:cNvPicPr>
            <p:nvPr/>
          </p:nvPicPr>
          <p:blipFill>
            <a:blip r:embed="rId7"/>
            <a:srcRect/>
            <a:stretch>
              <a:fillRect/>
            </a:stretch>
          </p:blipFill>
          <p:spPr bwMode="auto">
            <a:xfrm>
              <a:off x="4635" y="2760"/>
              <a:ext cx="233" cy="227"/>
            </a:xfrm>
            <a:prstGeom prst="rect">
              <a:avLst/>
            </a:prstGeom>
            <a:grpFill/>
          </p:spPr>
        </p:pic>
        <p:pic>
          <p:nvPicPr>
            <p:cNvPr id="30" name="Picture 28" descr="cell-phone-nokia">
              <a:hlinkClick r:id="rId8"/>
            </p:cNvPr>
            <p:cNvPicPr>
              <a:picLocks noChangeAspect="1" noChangeArrowheads="1"/>
            </p:cNvPicPr>
            <p:nvPr/>
          </p:nvPicPr>
          <p:blipFill>
            <a:blip r:embed="rId9"/>
            <a:srcRect/>
            <a:stretch>
              <a:fillRect/>
            </a:stretch>
          </p:blipFill>
          <p:spPr bwMode="auto">
            <a:xfrm>
              <a:off x="5031" y="3078"/>
              <a:ext cx="175" cy="133"/>
            </a:xfrm>
            <a:prstGeom prst="rect">
              <a:avLst/>
            </a:prstGeom>
            <a:grpFill/>
          </p:spPr>
        </p:pic>
        <p:pic>
          <p:nvPicPr>
            <p:cNvPr id="31" name="Picture 29" descr="pcsm"/>
            <p:cNvPicPr>
              <a:picLocks noChangeAspect="1" noChangeArrowheads="1"/>
            </p:cNvPicPr>
            <p:nvPr/>
          </p:nvPicPr>
          <p:blipFill>
            <a:blip r:embed="rId10"/>
            <a:srcRect/>
            <a:stretch>
              <a:fillRect/>
            </a:stretch>
          </p:blipFill>
          <p:spPr bwMode="auto">
            <a:xfrm>
              <a:off x="4503" y="2624"/>
              <a:ext cx="157" cy="221"/>
            </a:xfrm>
            <a:prstGeom prst="rect">
              <a:avLst/>
            </a:prstGeom>
            <a:grpFill/>
          </p:spPr>
        </p:pic>
        <p:pic>
          <p:nvPicPr>
            <p:cNvPr id="32" name="Picture 30" descr="palm"/>
            <p:cNvPicPr>
              <a:picLocks noChangeAspect="1" noChangeArrowheads="1"/>
            </p:cNvPicPr>
            <p:nvPr/>
          </p:nvPicPr>
          <p:blipFill>
            <a:blip r:embed="rId11"/>
            <a:srcRect/>
            <a:stretch>
              <a:fillRect/>
            </a:stretch>
          </p:blipFill>
          <p:spPr bwMode="auto">
            <a:xfrm>
              <a:off x="4803" y="2984"/>
              <a:ext cx="126" cy="184"/>
            </a:xfrm>
            <a:prstGeom prst="rect">
              <a:avLst/>
            </a:prstGeom>
            <a:grpFill/>
            <a:ln w="9525">
              <a:noFill/>
              <a:miter lim="800000"/>
              <a:headEnd/>
              <a:tailEnd/>
            </a:ln>
          </p:spPr>
        </p:pic>
        <p:sp>
          <p:nvSpPr>
            <p:cNvPr id="33" name="Rectangle 31"/>
            <p:cNvSpPr>
              <a:spLocks noChangeArrowheads="1"/>
            </p:cNvSpPr>
            <p:nvPr/>
          </p:nvSpPr>
          <p:spPr bwMode="auto">
            <a:xfrm>
              <a:off x="5064" y="2934"/>
              <a:ext cx="322" cy="138"/>
            </a:xfrm>
            <a:prstGeom prst="rect">
              <a:avLst/>
            </a:prstGeom>
            <a:grpFill/>
            <a:ln w="9525">
              <a:noFill/>
              <a:miter lim="800000"/>
              <a:headEnd/>
              <a:tailEnd/>
            </a:ln>
            <a:effectLst/>
          </p:spPr>
          <p:txBody>
            <a:bodyPr wrap="square">
              <a:prstTxWarp prst="textNoShape">
                <a:avLst/>
              </a:prstTxWarp>
              <a:spAutoFit/>
            </a:bodyPr>
            <a:lstStyle/>
            <a:p>
              <a:r>
                <a:rPr lang="en-US" sz="1400">
                  <a:latin typeface="Verdana" charset="0"/>
                </a:rPr>
                <a:t>Cell</a:t>
              </a:r>
            </a:p>
          </p:txBody>
        </p:sp>
        <p:sp>
          <p:nvSpPr>
            <p:cNvPr id="34" name="Text Box 32"/>
            <p:cNvSpPr txBox="1">
              <a:spLocks noChangeArrowheads="1"/>
            </p:cNvSpPr>
            <p:nvPr/>
          </p:nvSpPr>
          <p:spPr bwMode="auto">
            <a:xfrm>
              <a:off x="3163" y="2712"/>
              <a:ext cx="30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a:t>
              </a:r>
            </a:p>
          </p:txBody>
        </p:sp>
        <p:sp>
          <p:nvSpPr>
            <p:cNvPr id="35" name="Text Box 33"/>
            <p:cNvSpPr txBox="1">
              <a:spLocks noChangeArrowheads="1"/>
            </p:cNvSpPr>
            <p:nvPr/>
          </p:nvSpPr>
          <p:spPr bwMode="auto">
            <a:xfrm>
              <a:off x="3043" y="2304"/>
              <a:ext cx="421" cy="152"/>
            </a:xfrm>
            <a:prstGeom prst="rect">
              <a:avLst/>
            </a:prstGeom>
            <a:grpFill/>
            <a:ln w="9525">
              <a:noFill/>
              <a:miter lim="800000"/>
              <a:headEnd/>
              <a:tailEnd/>
            </a:ln>
            <a:effectLst/>
          </p:spPr>
          <p:txBody>
            <a:bodyPr wrap="square">
              <a:prstTxWarp prst="textNoShape">
                <a:avLst/>
              </a:prstTxWarp>
              <a:spAutoFit/>
            </a:bodyPr>
            <a:lstStyle/>
            <a:p>
              <a:pPr eaLnBrk="0" hangingPunct="0"/>
              <a:r>
                <a:rPr lang="en-US" sz="1600"/>
                <a:t>1:10</a:t>
              </a:r>
              <a:r>
                <a:rPr lang="en-US" sz="1600" baseline="30000"/>
                <a:t>3</a:t>
              </a:r>
            </a:p>
          </p:txBody>
        </p:sp>
      </p:grpSp>
      <p:grpSp>
        <p:nvGrpSpPr>
          <p:cNvPr id="5" name="Group 7"/>
          <p:cNvGrpSpPr>
            <a:grpSpLocks/>
          </p:cNvGrpSpPr>
          <p:nvPr/>
        </p:nvGrpSpPr>
        <p:grpSpPr bwMode="auto">
          <a:xfrm>
            <a:off x="6853682" y="4583069"/>
            <a:ext cx="781050" cy="755650"/>
            <a:chOff x="4992" y="3124"/>
            <a:chExt cx="492" cy="476"/>
          </a:xfrm>
        </p:grpSpPr>
        <p:sp>
          <p:nvSpPr>
            <p:cNvPr id="40" name="Text Box 8"/>
            <p:cNvSpPr txBox="1">
              <a:spLocks noChangeArrowheads="1"/>
            </p:cNvSpPr>
            <p:nvPr/>
          </p:nvSpPr>
          <p:spPr bwMode="auto">
            <a:xfrm>
              <a:off x="4992" y="3408"/>
              <a:ext cx="492" cy="192"/>
            </a:xfrm>
            <a:prstGeom prst="rect">
              <a:avLst/>
            </a:prstGeom>
            <a:noFill/>
            <a:ln w="12700">
              <a:noFill/>
              <a:miter lim="800000"/>
              <a:headEnd type="none" w="sm" len="sm"/>
              <a:tailEnd type="none" w="sm" len="sm"/>
            </a:ln>
            <a:effectLst/>
          </p:spPr>
          <p:txBody>
            <a:bodyPr>
              <a:prstTxWarp prst="textNoShape">
                <a:avLst/>
              </a:prstTxWarp>
              <a:spAutoFit/>
            </a:bodyPr>
            <a:lstStyle/>
            <a:p>
              <a:pPr eaLnBrk="0" hangingPunct="0"/>
              <a:r>
                <a:rPr lang="en-US" sz="1400" i="1" dirty="0">
                  <a:latin typeface="Verdana" charset="0"/>
                </a:rPr>
                <a:t>Mote!</a:t>
              </a:r>
            </a:p>
          </p:txBody>
        </p:sp>
        <p:pic>
          <p:nvPicPr>
            <p:cNvPr id="41" name="Picture 9" descr="dots"/>
            <p:cNvPicPr>
              <a:picLocks noChangeAspect="1" noChangeArrowheads="1"/>
            </p:cNvPicPr>
            <p:nvPr/>
          </p:nvPicPr>
          <p:blipFill>
            <a:blip r:embed="rId12"/>
            <a:srcRect/>
            <a:stretch>
              <a:fillRect/>
            </a:stretch>
          </p:blipFill>
          <p:spPr bwMode="auto">
            <a:xfrm>
              <a:off x="5206" y="3124"/>
              <a:ext cx="211" cy="260"/>
            </a:xfrm>
            <a:prstGeom prst="rect">
              <a:avLst/>
            </a:prstGeom>
            <a:noFill/>
          </p:spPr>
        </p:pic>
      </p:grpSp>
      <p:pic>
        <p:nvPicPr>
          <p:cNvPr id="42" name="Picture 3"/>
          <p:cNvPicPr>
            <a:picLocks noChangeAspect="1"/>
          </p:cNvPicPr>
          <p:nvPr/>
        </p:nvPicPr>
        <p:blipFill>
          <a:blip r:embed="rId13"/>
          <a:srcRect/>
          <a:stretch>
            <a:fillRect/>
          </a:stretch>
        </p:blipFill>
        <p:spPr bwMode="auto">
          <a:xfrm>
            <a:off x="7302450" y="892013"/>
            <a:ext cx="1252243" cy="767207"/>
          </a:xfrm>
          <a:prstGeom prst="rect">
            <a:avLst/>
          </a:prstGeom>
          <a:noFill/>
          <a:ln w="9525">
            <a:noFill/>
            <a:miter lim="800000"/>
            <a:headEnd/>
            <a:tailEnd/>
          </a:ln>
        </p:spPr>
      </p:pic>
      <p:pic>
        <p:nvPicPr>
          <p:cNvPr id="43" name="Picture 42"/>
          <p:cNvPicPr>
            <a:picLocks noChangeAspect="1"/>
          </p:cNvPicPr>
          <p:nvPr/>
        </p:nvPicPr>
        <p:blipFill>
          <a:blip r:embed="rId14"/>
          <a:stretch>
            <a:fillRect/>
          </a:stretch>
        </p:blipFill>
        <p:spPr>
          <a:xfrm>
            <a:off x="7392662" y="3840630"/>
            <a:ext cx="467971" cy="493613"/>
          </a:xfrm>
          <a:prstGeom prst="rect">
            <a:avLst/>
          </a:prstGeom>
        </p:spPr>
      </p:pic>
      <p:pic>
        <p:nvPicPr>
          <p:cNvPr id="44" name="Picture 43"/>
          <p:cNvPicPr>
            <a:picLocks noChangeAspect="1"/>
          </p:cNvPicPr>
          <p:nvPr/>
        </p:nvPicPr>
        <p:blipFill>
          <a:blip r:embed="rId15"/>
          <a:stretch>
            <a:fillRect/>
          </a:stretch>
        </p:blipFill>
        <p:spPr>
          <a:xfrm>
            <a:off x="6657700" y="1360395"/>
            <a:ext cx="1333500" cy="952500"/>
          </a:xfrm>
          <a:prstGeom prst="rect">
            <a:avLst/>
          </a:prstGeom>
        </p:spPr>
      </p:pic>
      <p:pic>
        <p:nvPicPr>
          <p:cNvPr id="45" name="Picture 44"/>
          <p:cNvPicPr>
            <a:picLocks noChangeAspect="1"/>
          </p:cNvPicPr>
          <p:nvPr/>
        </p:nvPicPr>
        <p:blipFill>
          <a:blip r:embed="rId16"/>
          <a:stretch>
            <a:fillRect/>
          </a:stretch>
        </p:blipFill>
        <p:spPr>
          <a:xfrm>
            <a:off x="7149647" y="2240805"/>
            <a:ext cx="864217" cy="822885"/>
          </a:xfrm>
          <a:prstGeom prst="rect">
            <a:avLst/>
          </a:prstGeom>
        </p:spPr>
      </p:pic>
      <p:pic>
        <p:nvPicPr>
          <p:cNvPr id="46" name="Picture 45"/>
          <p:cNvPicPr>
            <a:picLocks noChangeAspect="1"/>
          </p:cNvPicPr>
          <p:nvPr/>
        </p:nvPicPr>
        <p:blipFill>
          <a:blip r:embed="rId17"/>
          <a:stretch>
            <a:fillRect/>
          </a:stretch>
        </p:blipFill>
        <p:spPr>
          <a:xfrm>
            <a:off x="7318100" y="3067325"/>
            <a:ext cx="583453" cy="575708"/>
          </a:xfrm>
          <a:prstGeom prst="rect">
            <a:avLst/>
          </a:prstGeom>
        </p:spPr>
      </p:pic>
      <p:pic>
        <p:nvPicPr>
          <p:cNvPr id="47" name="Picture 46"/>
          <p:cNvPicPr>
            <a:picLocks noChangeAspect="1"/>
          </p:cNvPicPr>
          <p:nvPr/>
        </p:nvPicPr>
        <p:blipFill>
          <a:blip r:embed="rId18"/>
          <a:stretch>
            <a:fillRect/>
          </a:stretch>
        </p:blipFill>
        <p:spPr>
          <a:xfrm>
            <a:off x="7605287" y="3437219"/>
            <a:ext cx="540718" cy="485962"/>
          </a:xfrm>
          <a:prstGeom prst="rect">
            <a:avLst/>
          </a:prstGeom>
        </p:spPr>
      </p:pic>
      <p:cxnSp>
        <p:nvCxnSpPr>
          <p:cNvPr id="49" name="Straight Connector 48"/>
          <p:cNvCxnSpPr/>
          <p:nvPr/>
        </p:nvCxnSpPr>
        <p:spPr>
          <a:xfrm>
            <a:off x="5136689" y="17189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38501" y="2379384"/>
            <a:ext cx="1419411" cy="29883"/>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442547" y="3228043"/>
            <a:ext cx="696259" cy="5977"/>
          </a:xfrm>
          <a:prstGeom prst="line">
            <a:avLst/>
          </a:prstGeom>
          <a:ln w="28575" cap="flat" cmpd="sng" algn="ctr">
            <a:solidFill>
              <a:schemeClr val="accent4">
                <a:lumMod val="60000"/>
                <a:lumOff val="4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7050391" y="609601"/>
            <a:ext cx="1722481" cy="1677147"/>
          </a:xfrm>
          <a:prstGeom prst="cloud">
            <a:avLst/>
          </a:prstGeom>
          <a:solidFill>
            <a:schemeClr val="tx1">
              <a:lumMod val="85000"/>
              <a:alpha val="16000"/>
            </a:schemeClr>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263337" y="5677629"/>
            <a:ext cx="5062027" cy="369332"/>
          </a:xfrm>
          <a:prstGeom prst="rect">
            <a:avLst/>
          </a:prstGeom>
          <a:noFill/>
        </p:spPr>
        <p:txBody>
          <a:bodyPr wrap="none" rtlCol="0">
            <a:spAutoFit/>
          </a:bodyPr>
          <a:lstStyle/>
          <a:p>
            <a:r>
              <a:rPr lang="en-US" dirty="0">
                <a:latin typeface="Gill Sans Light"/>
              </a:rPr>
              <a:t>Bell’s Law: new computer class per 10 years</a:t>
            </a:r>
          </a:p>
        </p:txBody>
      </p:sp>
      <p:sp>
        <p:nvSpPr>
          <p:cNvPr id="53" name="Rounded Rectangular Callout 52"/>
          <p:cNvSpPr/>
          <p:nvPr/>
        </p:nvSpPr>
        <p:spPr bwMode="auto">
          <a:xfrm>
            <a:off x="7696200" y="5388416"/>
            <a:ext cx="1905000" cy="838200"/>
          </a:xfrm>
          <a:prstGeom prst="wedgeRoundRectCallout">
            <a:avLst>
              <a:gd name="adj1" fmla="val -55278"/>
              <a:gd name="adj2" fmla="val -109144"/>
              <a:gd name="adj3" fmla="val 16667"/>
            </a:avLst>
          </a:prstGeom>
          <a:solidFill>
            <a:srgbClr val="FFC000"/>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cs typeface="Helvetica"/>
              </a:rPr>
              <a:t>The Internet of Things!</a:t>
            </a:r>
          </a:p>
        </p:txBody>
      </p:sp>
      <p:sp>
        <p:nvSpPr>
          <p:cNvPr id="6" name="Right Brace 5"/>
          <p:cNvSpPr/>
          <p:nvPr/>
        </p:nvSpPr>
        <p:spPr bwMode="auto">
          <a:xfrm>
            <a:off x="8763000" y="11974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4" name="Right Brace 53"/>
          <p:cNvSpPr/>
          <p:nvPr/>
        </p:nvSpPr>
        <p:spPr bwMode="auto">
          <a:xfrm>
            <a:off x="8991600" y="2569016"/>
            <a:ext cx="304800" cy="14478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55" name="Right Brace 54"/>
          <p:cNvSpPr/>
          <p:nvPr/>
        </p:nvSpPr>
        <p:spPr bwMode="auto">
          <a:xfrm>
            <a:off x="8763000" y="4016816"/>
            <a:ext cx="304800" cy="990600"/>
          </a:xfrm>
          <a:prstGeom prst="rightBrace">
            <a:avLst/>
          </a:prstGeom>
          <a:solidFill>
            <a:srgbClr val="FFFF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b="0">
              <a:latin typeface="Gill Sans Light"/>
            </a:endParaRPr>
          </a:p>
        </p:txBody>
      </p:sp>
      <p:sp>
        <p:nvSpPr>
          <p:cNvPr id="7" name="TextBox 6"/>
          <p:cNvSpPr txBox="1"/>
          <p:nvPr/>
        </p:nvSpPr>
        <p:spPr>
          <a:xfrm>
            <a:off x="9144000" y="1045016"/>
            <a:ext cx="1524000" cy="1569660"/>
          </a:xfrm>
          <a:prstGeom prst="rect">
            <a:avLst/>
          </a:prstGeom>
          <a:noFill/>
        </p:spPr>
        <p:txBody>
          <a:bodyPr wrap="square" rtlCol="0">
            <a:spAutoFit/>
          </a:bodyPr>
          <a:lstStyle/>
          <a:p>
            <a:r>
              <a:rPr lang="en-US" sz="1600" dirty="0">
                <a:latin typeface="Gill Sans Light"/>
              </a:rPr>
              <a:t>Number crunching, Data Storage, Massive </a:t>
            </a:r>
            <a:r>
              <a:rPr lang="en-US" sz="1600" dirty="0" err="1">
                <a:latin typeface="Gill Sans Light"/>
              </a:rPr>
              <a:t>Inet</a:t>
            </a:r>
            <a:r>
              <a:rPr lang="en-US" sz="1600" dirty="0">
                <a:latin typeface="Gill Sans Light"/>
              </a:rPr>
              <a:t> Services,</a:t>
            </a:r>
          </a:p>
          <a:p>
            <a:r>
              <a:rPr lang="en-US" sz="1600" dirty="0">
                <a:latin typeface="Gill Sans Light"/>
              </a:rPr>
              <a:t>ML, …</a:t>
            </a:r>
          </a:p>
        </p:txBody>
      </p:sp>
      <p:sp>
        <p:nvSpPr>
          <p:cNvPr id="56" name="TextBox 55"/>
          <p:cNvSpPr txBox="1"/>
          <p:nvPr/>
        </p:nvSpPr>
        <p:spPr>
          <a:xfrm>
            <a:off x="9296400" y="2950016"/>
            <a:ext cx="1524000" cy="584776"/>
          </a:xfrm>
          <a:prstGeom prst="rect">
            <a:avLst/>
          </a:prstGeom>
          <a:noFill/>
        </p:spPr>
        <p:txBody>
          <a:bodyPr wrap="square" rtlCol="0">
            <a:spAutoFit/>
          </a:bodyPr>
          <a:lstStyle/>
          <a:p>
            <a:r>
              <a:rPr lang="en-US" sz="1600" dirty="0">
                <a:latin typeface="Gill Sans Light"/>
              </a:rPr>
              <a:t>Productivity,</a:t>
            </a:r>
          </a:p>
          <a:p>
            <a:r>
              <a:rPr lang="en-US" sz="1600" dirty="0">
                <a:latin typeface="Gill Sans Light"/>
              </a:rPr>
              <a:t>Interactive</a:t>
            </a:r>
          </a:p>
        </p:txBody>
      </p:sp>
      <p:sp>
        <p:nvSpPr>
          <p:cNvPr id="58" name="TextBox 57"/>
          <p:cNvSpPr txBox="1"/>
          <p:nvPr/>
        </p:nvSpPr>
        <p:spPr>
          <a:xfrm>
            <a:off x="9131300" y="4093016"/>
            <a:ext cx="1524000" cy="1077218"/>
          </a:xfrm>
          <a:prstGeom prst="rect">
            <a:avLst/>
          </a:prstGeom>
          <a:noFill/>
        </p:spPr>
        <p:txBody>
          <a:bodyPr wrap="square" rtlCol="0">
            <a:spAutoFit/>
          </a:bodyPr>
          <a:lstStyle/>
          <a:p>
            <a:r>
              <a:rPr lang="en-US" sz="1600" dirty="0">
                <a:latin typeface="Gill Sans Light"/>
              </a:rPr>
              <a:t>Streaming from/to the physical world</a:t>
            </a:r>
          </a:p>
        </p:txBody>
      </p:sp>
      <p:pic>
        <p:nvPicPr>
          <p:cNvPr id="11" name="Picture 10">
            <a:extLst>
              <a:ext uri="{FF2B5EF4-FFF2-40B4-BE49-F238E27FC236}">
                <a16:creationId xmlns:a16="http://schemas.microsoft.com/office/drawing/2014/main" id="{FACF598D-99D7-3E46-9F0C-2E8DD4E7AC89}"/>
              </a:ext>
            </a:extLst>
          </p:cNvPr>
          <p:cNvPicPr>
            <a:picLocks noChangeAspect="1"/>
          </p:cNvPicPr>
          <p:nvPr/>
        </p:nvPicPr>
        <p:blipFill>
          <a:blip r:embed="rId19"/>
          <a:stretch>
            <a:fillRect/>
          </a:stretch>
        </p:blipFill>
        <p:spPr>
          <a:xfrm>
            <a:off x="7581015" y="4364544"/>
            <a:ext cx="540718" cy="456507"/>
          </a:xfrm>
          <a:prstGeom prst="rect">
            <a:avLst/>
          </a:prstGeom>
        </p:spPr>
      </p:pic>
      <p:pic>
        <p:nvPicPr>
          <p:cNvPr id="29" name="Picture 28">
            <a:extLst>
              <a:ext uri="{FF2B5EF4-FFF2-40B4-BE49-F238E27FC236}">
                <a16:creationId xmlns:a16="http://schemas.microsoft.com/office/drawing/2014/main" id="{93DADA7A-ABD0-4E43-B882-FA94571CB3E9}"/>
              </a:ext>
            </a:extLst>
          </p:cNvPr>
          <p:cNvPicPr>
            <a:picLocks noChangeAspect="1"/>
          </p:cNvPicPr>
          <p:nvPr/>
        </p:nvPicPr>
        <p:blipFill>
          <a:blip r:embed="rId20"/>
          <a:stretch>
            <a:fillRect/>
          </a:stretch>
        </p:blipFill>
        <p:spPr>
          <a:xfrm>
            <a:off x="7928570" y="4745474"/>
            <a:ext cx="328530" cy="328530"/>
          </a:xfrm>
          <a:prstGeom prst="rect">
            <a:avLst/>
          </a:prstGeom>
        </p:spPr>
      </p:pic>
      <p:pic>
        <p:nvPicPr>
          <p:cNvPr id="37" name="Picture 36">
            <a:extLst>
              <a:ext uri="{FF2B5EF4-FFF2-40B4-BE49-F238E27FC236}">
                <a16:creationId xmlns:a16="http://schemas.microsoft.com/office/drawing/2014/main" id="{C6CD20A3-930D-FF43-B997-0763F8943AAD}"/>
              </a:ext>
            </a:extLst>
          </p:cNvPr>
          <p:cNvPicPr>
            <a:picLocks noChangeAspect="1"/>
          </p:cNvPicPr>
          <p:nvPr/>
        </p:nvPicPr>
        <p:blipFill>
          <a:blip r:embed="rId21"/>
          <a:stretch>
            <a:fillRect/>
          </a:stretch>
        </p:blipFill>
        <p:spPr>
          <a:xfrm>
            <a:off x="8182706" y="4508514"/>
            <a:ext cx="351694" cy="351694"/>
          </a:xfrm>
          <a:prstGeom prst="rect">
            <a:avLst/>
          </a:prstGeom>
        </p:spPr>
      </p:pic>
      <p:pic>
        <p:nvPicPr>
          <p:cNvPr id="38" name="Picture 37">
            <a:extLst>
              <a:ext uri="{FF2B5EF4-FFF2-40B4-BE49-F238E27FC236}">
                <a16:creationId xmlns:a16="http://schemas.microsoft.com/office/drawing/2014/main" id="{5E0D5A9B-4751-2D46-9AA3-4F67A358B7AA}"/>
              </a:ext>
            </a:extLst>
          </p:cNvPr>
          <p:cNvPicPr>
            <a:picLocks noChangeAspect="1"/>
          </p:cNvPicPr>
          <p:nvPr/>
        </p:nvPicPr>
        <p:blipFill>
          <a:blip r:embed="rId22"/>
          <a:stretch>
            <a:fillRect/>
          </a:stretch>
        </p:blipFill>
        <p:spPr>
          <a:xfrm>
            <a:off x="7892417" y="4181717"/>
            <a:ext cx="463487" cy="463487"/>
          </a:xfrm>
          <a:prstGeom prst="rect">
            <a:avLst/>
          </a:prstGeom>
        </p:spPr>
      </p:pic>
    </p:spTree>
    <p:extLst>
      <p:ext uri="{BB962C8B-B14F-4D97-AF65-F5344CB8AC3E}">
        <p14:creationId xmlns:p14="http://schemas.microsoft.com/office/powerpoint/2010/main" val="3807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dirty="0">
                <a:latin typeface="Gill Sans Light" charset="0"/>
                <a:cs typeface="Gill Sans Light" charset="0"/>
              </a:rPr>
              <a:t>What is an Operating </a:t>
            </a:r>
            <a:r>
              <a:rPr lang="en-US" altLang="en-US" dirty="0" smtClean="0">
                <a:latin typeface="Gill Sans Light" charset="0"/>
                <a:cs typeface="Gill Sans Light" charset="0"/>
              </a:rPr>
              <a:t>System Again?</a:t>
            </a:r>
            <a:endParaRPr lang="en-US" altLang="en-US" dirty="0">
              <a:latin typeface="Gill Sans Light" charset="0"/>
              <a:cs typeface="Gill Sans Light" charset="0"/>
            </a:endParaRPr>
          </a:p>
        </p:txBody>
      </p:sp>
      <p:sp>
        <p:nvSpPr>
          <p:cNvPr id="44035" name="Content Placeholder 2"/>
          <p:cNvSpPr>
            <a:spLocks noGrp="1"/>
          </p:cNvSpPr>
          <p:nvPr>
            <p:ph idx="1"/>
          </p:nvPr>
        </p:nvSpPr>
        <p:spPr>
          <a:xfrm>
            <a:off x="2971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00200" y="762000"/>
            <a:ext cx="1411288" cy="113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4"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2601" y="2514600"/>
            <a:ext cx="1292225"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5"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76400" y="4267200"/>
            <a:ext cx="1663700" cy="111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54194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2209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00" y="0"/>
            <a:ext cx="8539100" cy="736600"/>
          </a:xfrm>
        </p:spPr>
        <p:txBody>
          <a:bodyPr/>
          <a:lstStyle/>
          <a:p>
            <a:r>
              <a:rPr lang="en-US" dirty="0" smtClean="0"/>
              <a:t>The World Is Parallel: Intel </a:t>
            </a:r>
            <a:r>
              <a:rPr lang="en-US" dirty="0" err="1" smtClean="0"/>
              <a:t>SkyLake</a:t>
            </a:r>
            <a:r>
              <a:rPr lang="en-US" dirty="0" smtClean="0"/>
              <a:t> (2017)</a:t>
            </a:r>
            <a:endParaRPr lang="en-US" dirty="0"/>
          </a:p>
        </p:txBody>
      </p:sp>
      <p:sp>
        <p:nvSpPr>
          <p:cNvPr id="3" name="Content Placeholder 2"/>
          <p:cNvSpPr>
            <a:spLocks noGrp="1"/>
          </p:cNvSpPr>
          <p:nvPr>
            <p:ph idx="1"/>
          </p:nvPr>
        </p:nvSpPr>
        <p:spPr>
          <a:xfrm>
            <a:off x="1600200" y="736600"/>
            <a:ext cx="5644100" cy="5721800"/>
          </a:xfrm>
        </p:spPr>
        <p:txBody>
          <a:bodyPr/>
          <a:lstStyle/>
          <a:p>
            <a:pPr>
              <a:lnSpc>
                <a:spcPct val="85000"/>
              </a:lnSpc>
            </a:pPr>
            <a:r>
              <a:rPr lang="en-US" dirty="0" smtClean="0"/>
              <a:t>Up to 28 Cores, 56 Threads</a:t>
            </a:r>
          </a:p>
          <a:p>
            <a:pPr lvl="1">
              <a:lnSpc>
                <a:spcPct val="85000"/>
              </a:lnSpc>
            </a:pPr>
            <a:r>
              <a:rPr lang="en-US" dirty="0"/>
              <a:t>694 mm² die size (estimated)</a:t>
            </a:r>
            <a:endParaRPr lang="en-US" dirty="0" smtClean="0"/>
          </a:p>
          <a:p>
            <a:pPr>
              <a:lnSpc>
                <a:spcPct val="85000"/>
              </a:lnSpc>
            </a:pPr>
            <a:r>
              <a:rPr lang="en-US" dirty="0" smtClean="0"/>
              <a:t>Many different instructions</a:t>
            </a:r>
          </a:p>
          <a:p>
            <a:pPr lvl="1">
              <a:lnSpc>
                <a:spcPct val="85000"/>
              </a:lnSpc>
            </a:pPr>
            <a:r>
              <a:rPr lang="en-US" dirty="0" smtClean="0"/>
              <a:t>Security, Graphics</a:t>
            </a:r>
          </a:p>
          <a:p>
            <a:pPr>
              <a:lnSpc>
                <a:spcPct val="85000"/>
              </a:lnSpc>
            </a:pPr>
            <a:r>
              <a:rPr lang="en-US" dirty="0" smtClean="0"/>
              <a:t>Caches on chip:</a:t>
            </a:r>
          </a:p>
          <a:p>
            <a:pPr lvl="1">
              <a:lnSpc>
                <a:spcPct val="85000"/>
              </a:lnSpc>
            </a:pPr>
            <a:r>
              <a:rPr lang="en-US" dirty="0" smtClean="0"/>
              <a:t>L2: 28 </a:t>
            </a:r>
            <a:r>
              <a:rPr lang="en-US" dirty="0" err="1" smtClean="0"/>
              <a:t>MiB</a:t>
            </a:r>
            <a:endParaRPr lang="en-US" dirty="0" smtClean="0"/>
          </a:p>
          <a:p>
            <a:pPr lvl="1">
              <a:lnSpc>
                <a:spcPct val="85000"/>
              </a:lnSpc>
            </a:pPr>
            <a:r>
              <a:rPr lang="en-US" dirty="0" smtClean="0"/>
              <a:t>Shared L3: 38.5 </a:t>
            </a:r>
            <a:r>
              <a:rPr lang="en-US" dirty="0" err="1" smtClean="0"/>
              <a:t>MiB</a:t>
            </a:r>
            <a:r>
              <a:rPr lang="en-US" dirty="0"/>
              <a:t> </a:t>
            </a:r>
            <a:r>
              <a:rPr lang="en-US" dirty="0" smtClean="0"/>
              <a:t/>
            </a:r>
            <a:br>
              <a:rPr lang="en-US" dirty="0" smtClean="0"/>
            </a:br>
            <a:r>
              <a:rPr lang="en-US" dirty="0" smtClean="0"/>
              <a:t>(non-inclusive)</a:t>
            </a:r>
          </a:p>
          <a:p>
            <a:pPr lvl="1">
              <a:lnSpc>
                <a:spcPct val="85000"/>
              </a:lnSpc>
            </a:pPr>
            <a:r>
              <a:rPr lang="en-US" dirty="0" smtClean="0"/>
              <a:t>Directory-based cache coherence</a:t>
            </a:r>
          </a:p>
          <a:p>
            <a:pPr>
              <a:lnSpc>
                <a:spcPct val="85000"/>
              </a:lnSpc>
            </a:pPr>
            <a:r>
              <a:rPr lang="en-US" dirty="0" smtClean="0"/>
              <a:t>Network:</a:t>
            </a:r>
          </a:p>
          <a:p>
            <a:pPr lvl="1">
              <a:lnSpc>
                <a:spcPct val="85000"/>
              </a:lnSpc>
            </a:pPr>
            <a:r>
              <a:rPr lang="en-US" dirty="0" smtClean="0"/>
              <a:t>On-chip Mesh Interconnect</a:t>
            </a:r>
          </a:p>
          <a:p>
            <a:pPr lvl="1">
              <a:lnSpc>
                <a:spcPct val="85000"/>
              </a:lnSpc>
            </a:pPr>
            <a:r>
              <a:rPr lang="en-US" dirty="0" smtClean="0"/>
              <a:t>Fast off-chip network </a:t>
            </a:r>
            <a:r>
              <a:rPr lang="en-US" dirty="0" err="1" smtClean="0"/>
              <a:t>directlry</a:t>
            </a:r>
            <a:r>
              <a:rPr lang="en-US" dirty="0" smtClean="0"/>
              <a:t> supports 8-chips connected</a:t>
            </a:r>
          </a:p>
          <a:p>
            <a:pPr>
              <a:lnSpc>
                <a:spcPct val="85000"/>
              </a:lnSpc>
            </a:pPr>
            <a:r>
              <a:rPr lang="en-US" dirty="0" smtClean="0"/>
              <a:t>DRAM/chips</a:t>
            </a:r>
          </a:p>
          <a:p>
            <a:pPr lvl="1">
              <a:lnSpc>
                <a:spcPct val="85000"/>
              </a:lnSpc>
            </a:pPr>
            <a:r>
              <a:rPr lang="en-US" dirty="0" smtClean="0"/>
              <a:t>Up to 1.5 </a:t>
            </a:r>
            <a:r>
              <a:rPr lang="en-US" dirty="0" err="1" smtClean="0"/>
              <a:t>TiB</a:t>
            </a:r>
            <a:endParaRPr lang="en-US" dirty="0" smtClean="0"/>
          </a:p>
          <a:p>
            <a:pPr lvl="1">
              <a:lnSpc>
                <a:spcPct val="85000"/>
              </a:lnSpc>
            </a:pPr>
            <a:r>
              <a:rPr lang="en-US" dirty="0" smtClean="0"/>
              <a:t>DDR4 memory</a:t>
            </a:r>
            <a:endParaRPr lang="en-US" dirty="0"/>
          </a:p>
          <a:p>
            <a:pPr>
              <a:lnSpc>
                <a:spcPct val="85000"/>
              </a:lnSpc>
            </a:pPr>
            <a:endParaRPr lang="en-US" dirty="0" smtClean="0"/>
          </a:p>
          <a:p>
            <a:pPr>
              <a:lnSpc>
                <a:spcPct val="85000"/>
              </a:lnSpc>
            </a:pPr>
            <a:endParaRPr lang="en-US" dirty="0" smtClean="0"/>
          </a:p>
          <a:p>
            <a:pPr lvl="1">
              <a:lnSpc>
                <a:spcPct val="85000"/>
              </a:lnSpc>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24601" y="1143000"/>
            <a:ext cx="4479517" cy="4662000"/>
          </a:xfrm>
          <a:prstGeom prst="rect">
            <a:avLst/>
          </a:prstGeom>
        </p:spPr>
      </p:pic>
    </p:spTree>
    <p:extLst>
      <p:ext uri="{BB962C8B-B14F-4D97-AF65-F5344CB8AC3E}">
        <p14:creationId xmlns:p14="http://schemas.microsoft.com/office/powerpoint/2010/main" val="54667823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1828800" y="228600"/>
            <a:ext cx="8839200" cy="503238"/>
          </a:xfrm>
        </p:spPr>
        <p:txBody>
          <a:bodyPr vert="horz" wrap="square" lIns="63493" tIns="25397" rIns="63493" bIns="25397" numCol="1" anchor="t" anchorCtr="0" compatLnSpc="1">
            <a:prstTxWarp prst="textNoShape">
              <a:avLst/>
            </a:prstTxWarp>
            <a:spAutoFit/>
          </a:bodyPr>
          <a:lstStyle/>
          <a:p>
            <a:pPr>
              <a:defRPr/>
            </a:pPr>
            <a:r>
              <a:rPr lang="en-US" altLang="en-US" dirty="0">
                <a:latin typeface="Gill Sans Light" charset="0"/>
                <a:cs typeface="Gill Sans Light" charset="0"/>
              </a:rPr>
              <a:t>HW Functionality comes with great complexity!</a:t>
            </a:r>
          </a:p>
        </p:txBody>
      </p:sp>
      <p:grpSp>
        <p:nvGrpSpPr>
          <p:cNvPr id="59394" name="Group 4"/>
          <p:cNvGrpSpPr>
            <a:grpSpLocks/>
          </p:cNvGrpSpPr>
          <p:nvPr/>
        </p:nvGrpSpPr>
        <p:grpSpPr bwMode="auto">
          <a:xfrm>
            <a:off x="1735931" y="2620963"/>
            <a:ext cx="5951538" cy="3863975"/>
            <a:chOff x="336" y="594"/>
            <a:chExt cx="3749" cy="2434"/>
          </a:xfrm>
        </p:grpSpPr>
        <p:sp>
          <p:nvSpPr>
            <p:cNvPr id="47110" name="Rectangle 5"/>
            <p:cNvSpPr>
              <a:spLocks noChangeArrowheads="1"/>
            </p:cNvSpPr>
            <p:nvPr/>
          </p:nvSpPr>
          <p:spPr bwMode="auto">
            <a:xfrm>
              <a:off x="384" y="672"/>
              <a:ext cx="41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Proc</a:t>
              </a:r>
            </a:p>
          </p:txBody>
        </p:sp>
        <p:sp>
          <p:nvSpPr>
            <p:cNvPr id="47111" name="Rectangle 6"/>
            <p:cNvSpPr>
              <a:spLocks noChangeArrowheads="1"/>
            </p:cNvSpPr>
            <p:nvPr/>
          </p:nvSpPr>
          <p:spPr bwMode="auto">
            <a:xfrm>
              <a:off x="336" y="1104"/>
              <a:ext cx="60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Caches</a:t>
              </a:r>
            </a:p>
          </p:txBody>
        </p:sp>
        <p:sp>
          <p:nvSpPr>
            <p:cNvPr id="47112" name="Rectangle 7"/>
            <p:cNvSpPr>
              <a:spLocks noChangeArrowheads="1"/>
            </p:cNvSpPr>
            <p:nvPr/>
          </p:nvSpPr>
          <p:spPr bwMode="auto">
            <a:xfrm>
              <a:off x="1008" y="1248"/>
              <a:ext cx="59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solidFill>
                    <a:srgbClr val="2A40E2"/>
                  </a:solidFill>
                </a:rPr>
                <a:t>Busses</a:t>
              </a:r>
            </a:p>
          </p:txBody>
        </p:sp>
        <p:sp>
          <p:nvSpPr>
            <p:cNvPr id="47113" name="Rectangle 8"/>
            <p:cNvSpPr>
              <a:spLocks noChangeArrowheads="1"/>
            </p:cNvSpPr>
            <p:nvPr/>
          </p:nvSpPr>
          <p:spPr bwMode="auto">
            <a:xfrm>
              <a:off x="336" y="1728"/>
              <a:ext cx="6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Memory</a:t>
              </a:r>
            </a:p>
          </p:txBody>
        </p:sp>
        <p:sp>
          <p:nvSpPr>
            <p:cNvPr id="47114" name="Rectangle 9"/>
            <p:cNvSpPr>
              <a:spLocks noChangeArrowheads="1"/>
            </p:cNvSpPr>
            <p:nvPr/>
          </p:nvSpPr>
          <p:spPr bwMode="auto">
            <a:xfrm>
              <a:off x="384" y="2544"/>
              <a:ext cx="90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I/O Devices:</a:t>
              </a:r>
            </a:p>
          </p:txBody>
        </p:sp>
        <p:sp>
          <p:nvSpPr>
            <p:cNvPr id="47115"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6"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17"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8"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9"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0"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1"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2" name="Rectangle 17"/>
            <p:cNvSpPr>
              <a:spLocks noChangeArrowheads="1"/>
            </p:cNvSpPr>
            <p:nvPr/>
          </p:nvSpPr>
          <p:spPr bwMode="auto">
            <a:xfrm>
              <a:off x="1440" y="2112"/>
              <a:ext cx="81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Controllers</a:t>
              </a:r>
            </a:p>
          </p:txBody>
        </p:sp>
        <p:sp>
          <p:nvSpPr>
            <p:cNvPr id="47123"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4"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5"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6"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7" name="Rectangle 22"/>
            <p:cNvSpPr>
              <a:spLocks noChangeArrowheads="1"/>
            </p:cNvSpPr>
            <p:nvPr/>
          </p:nvSpPr>
          <p:spPr bwMode="auto">
            <a:xfrm>
              <a:off x="1872" y="1584"/>
              <a:ext cx="681"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adapters</a:t>
              </a:r>
            </a:p>
          </p:txBody>
        </p:sp>
        <p:sp>
          <p:nvSpPr>
            <p:cNvPr id="47128"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9" name="Rectangle 24"/>
            <p:cNvSpPr>
              <a:spLocks noChangeArrowheads="1"/>
            </p:cNvSpPr>
            <p:nvPr/>
          </p:nvSpPr>
          <p:spPr bwMode="auto">
            <a:xfrm>
              <a:off x="1344" y="2448"/>
              <a:ext cx="810" cy="5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Disks</a:t>
              </a:r>
            </a:p>
            <a:p>
              <a:pPr>
                <a:lnSpc>
                  <a:spcPct val="100000"/>
                </a:lnSpc>
                <a:spcBef>
                  <a:spcPct val="0"/>
                </a:spcBef>
                <a:buSzTx/>
                <a:buFontTx/>
                <a:buNone/>
                <a:defRPr/>
              </a:pPr>
              <a:r>
                <a:rPr lang="en-US" altLang="en-US" sz="1800" b="0">
                  <a:solidFill>
                    <a:srgbClr val="2A40E2"/>
                  </a:solidFill>
                </a:rPr>
                <a:t>Displays</a:t>
              </a:r>
            </a:p>
            <a:p>
              <a:pPr>
                <a:lnSpc>
                  <a:spcPct val="100000"/>
                </a:lnSpc>
                <a:spcBef>
                  <a:spcPct val="0"/>
                </a:spcBef>
                <a:buSzTx/>
                <a:buFontTx/>
                <a:buNone/>
                <a:defRPr/>
              </a:pPr>
              <a:r>
                <a:rPr lang="en-US" altLang="en-US" sz="1800" b="0">
                  <a:solidFill>
                    <a:srgbClr val="2A40E2"/>
                  </a:solidFill>
                </a:rPr>
                <a:t>Keyboards</a:t>
              </a:r>
            </a:p>
          </p:txBody>
        </p:sp>
        <p:sp>
          <p:nvSpPr>
            <p:cNvPr id="47130"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31"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Networks</a:t>
              </a:r>
            </a:p>
          </p:txBody>
        </p:sp>
        <p:sp>
          <p:nvSpPr>
            <p:cNvPr id="47132"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3"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4"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5"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6"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7"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8"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grpSp>
      <p:sp>
        <p:nvSpPr>
          <p:cNvPr id="47108" name="Text Box 34"/>
          <p:cNvSpPr txBox="1">
            <a:spLocks noChangeArrowheads="1"/>
          </p:cNvSpPr>
          <p:nvPr/>
        </p:nvSpPr>
        <p:spPr bwMode="auto">
          <a:xfrm>
            <a:off x="2199496" y="822325"/>
            <a:ext cx="2512205" cy="830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Intel </a:t>
            </a:r>
            <a:r>
              <a:rPr lang="en-US" altLang="en-US" b="0" dirty="0" err="1">
                <a:solidFill>
                  <a:srgbClr val="2A40E2"/>
                </a:solidFill>
                <a:latin typeface="Gill Sans" charset="0"/>
                <a:ea typeface="Gill Sans" charset="0"/>
                <a:cs typeface="Gill Sans" charset="0"/>
              </a:rPr>
              <a:t>Skylake</a:t>
            </a:r>
            <a:r>
              <a:rPr lang="en-US" altLang="en-US" b="0" dirty="0">
                <a:solidFill>
                  <a:srgbClr val="2A40E2"/>
                </a:solidFill>
                <a:latin typeface="Gill Sans" charset="0"/>
                <a:ea typeface="Gill Sans" charset="0"/>
                <a:cs typeface="Gill Sans" charset="0"/>
              </a:rPr>
              <a:t>-X</a:t>
            </a:r>
          </a:p>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I/O Configuration</a:t>
            </a: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t="12496"/>
          <a:stretch/>
        </p:blipFill>
        <p:spPr>
          <a:xfrm>
            <a:off x="5022056" y="695602"/>
            <a:ext cx="5624512" cy="3857349"/>
          </a:xfrm>
          <a:prstGeom prst="rect">
            <a:avLst/>
          </a:prstGeom>
        </p:spPr>
      </p:pic>
    </p:spTree>
    <p:extLst>
      <p:ext uri="{BB962C8B-B14F-4D97-AF65-F5344CB8AC3E}">
        <p14:creationId xmlns:p14="http://schemas.microsoft.com/office/powerpoint/2010/main" val="348552234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98349935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Software Complexity</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857187803"/>
              </p:ext>
            </p:extLst>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spid="_x0000_s127056" name="Chart" r:id="rId3" imgW="6695950" imgH="3762375" progId="Excel.Chart.8">
                  <p:embed followColorScheme="full"/>
                </p:oleObj>
              </mc:Choice>
              <mc:Fallback>
                <p:oleObj name="Chart" r:id="rId3" imgW="6695950" imgH="3762375" progId="Excel.Chart.8">
                  <p:embed followColorScheme="full"/>
                  <p:pic>
                    <p:nvPicPr>
                      <p:cNvPr id="0" name=""/>
                      <p:cNvPicPr/>
                      <p:nvPr/>
                    </p:nvPicPr>
                    <p:blipFill>
                      <a:blip r:embed="rId4"/>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r>
              <a:rPr lang="en-US" b="0" dirty="0" smtClean="0">
                <a:latin typeface="Gill Sans"/>
              </a:rPr>
              <a:t>/)</a:t>
            </a:r>
            <a:endParaRPr lang="en-US" b="0" dirty="0">
              <a:latin typeface="Gill Sans"/>
            </a:endParaRPr>
          </a:p>
        </p:txBody>
      </p:sp>
    </p:spTree>
    <p:extLst>
      <p:ext uri="{BB962C8B-B14F-4D97-AF65-F5344CB8AC3E}">
        <p14:creationId xmlns:p14="http://schemas.microsoft.com/office/powerpoint/2010/main" val="304293112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447800" y="152400"/>
            <a:ext cx="9220200" cy="533400"/>
          </a:xfrm>
        </p:spPr>
        <p:txBody>
          <a:bodyPr/>
          <a:lstStyle/>
          <a:p>
            <a:pPr>
              <a:defRPr/>
            </a:pPr>
            <a:r>
              <a:rPr lang="en-US" sz="2800" dirty="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381000" y="762000"/>
            <a:ext cx="10287000" cy="5943600"/>
          </a:xfrm>
        </p:spPr>
        <p:txBody>
          <a:bodyPr>
            <a:normAutofit/>
          </a:bodyPr>
          <a:lstStyle/>
          <a:p>
            <a:pPr>
              <a:lnSpc>
                <a:spcPct val="70000"/>
              </a:lnSpc>
              <a:defRPr/>
            </a:pPr>
            <a:r>
              <a:rPr lang="en-US" sz="2200" dirty="0">
                <a:ea typeface="ＭＳ Ｐゴシック" charset="0"/>
              </a:rPr>
              <a:t>Pathfinder hardware limitations/complexity:</a:t>
            </a:r>
          </a:p>
          <a:p>
            <a:pPr lvl="1">
              <a:lnSpc>
                <a:spcPct val="70000"/>
              </a:lnSpc>
              <a:defRPr/>
            </a:pPr>
            <a:r>
              <a:rPr lang="en-US" sz="2000" dirty="0">
                <a:ea typeface="ＭＳ Ｐゴシック" charset="0"/>
              </a:rPr>
              <a:t>20Mhz processor, 128MB of DRAM, </a:t>
            </a:r>
            <a:r>
              <a:rPr lang="en-US" sz="2000" dirty="0" err="1">
                <a:ea typeface="ＭＳ Ｐゴシック" charset="0"/>
              </a:rPr>
              <a:t>VxWorks</a:t>
            </a:r>
            <a:r>
              <a:rPr lang="en-US" sz="2000" dirty="0">
                <a:ea typeface="ＭＳ Ｐゴシック" charset="0"/>
              </a:rPr>
              <a:t> OS </a:t>
            </a:r>
          </a:p>
          <a:p>
            <a:pPr lvl="1">
              <a:lnSpc>
                <a:spcPct val="70000"/>
              </a:lnSpc>
              <a:defRPr/>
            </a:pPr>
            <a:r>
              <a:rPr lang="en-US" sz="2000" dirty="0">
                <a:ea typeface="ＭＳ Ｐゴシック" charset="0"/>
              </a:rPr>
              <a:t>cameras, scientific instruments, batteries, </a:t>
            </a:r>
            <a:r>
              <a:rPr lang="en-US" sz="2000" dirty="0" smtClean="0">
                <a:ea typeface="ＭＳ Ｐゴシック" charset="0"/>
              </a:rPr>
              <a:t>solar </a:t>
            </a:r>
            <a:r>
              <a:rPr lang="en-US" sz="2000" dirty="0">
                <a:ea typeface="ＭＳ Ｐゴシック" charset="0"/>
              </a:rPr>
              <a:t>panels, and locomotion equipment</a:t>
            </a:r>
          </a:p>
          <a:p>
            <a:pPr lvl="1">
              <a:lnSpc>
                <a:spcPct val="70000"/>
              </a:lnSpc>
              <a:defRPr/>
            </a:pPr>
            <a:r>
              <a:rPr lang="en-US" sz="2000" dirty="0">
                <a:ea typeface="ＭＳ Ｐゴシック" charset="0"/>
              </a:rPr>
              <a:t>Many independent processes work together</a:t>
            </a:r>
          </a:p>
          <a:p>
            <a:pPr>
              <a:lnSpc>
                <a:spcPct val="70000"/>
              </a:lnSpc>
              <a:defRPr/>
            </a:pPr>
            <a:r>
              <a:rPr lang="en-US" sz="2200" dirty="0">
                <a:ea typeface="ＭＳ Ｐゴシック" charset="0"/>
              </a:rPr>
              <a:t>Can’t hit reset button very easily!</a:t>
            </a:r>
          </a:p>
          <a:p>
            <a:pPr lvl="1">
              <a:lnSpc>
                <a:spcPct val="70000"/>
              </a:lnSpc>
              <a:defRPr/>
            </a:pPr>
            <a:r>
              <a:rPr lang="en-US" sz="2000" dirty="0">
                <a:ea typeface="ＭＳ Ｐゴシック" charset="0"/>
              </a:rPr>
              <a:t>Must reboot itself if necessary</a:t>
            </a:r>
          </a:p>
          <a:p>
            <a:pPr lvl="1">
              <a:lnSpc>
                <a:spcPct val="70000"/>
              </a:lnSpc>
              <a:defRPr/>
            </a:pPr>
            <a:r>
              <a:rPr lang="en-US" sz="2000" dirty="0">
                <a:ea typeface="ＭＳ Ｐゴシック" charset="0"/>
              </a:rPr>
              <a:t>Must always be able to receive commands from Earth</a:t>
            </a:r>
          </a:p>
          <a:p>
            <a:pPr>
              <a:lnSpc>
                <a:spcPct val="70000"/>
              </a:lnSpc>
              <a:defRPr/>
            </a:pPr>
            <a:r>
              <a:rPr lang="en-US" sz="2200" dirty="0">
                <a:ea typeface="ＭＳ Ｐゴシック" charset="0"/>
              </a:rPr>
              <a:t>Individual Programs must not interfere</a:t>
            </a:r>
          </a:p>
          <a:p>
            <a:pPr lvl="1">
              <a:lnSpc>
                <a:spcPct val="70000"/>
              </a:lnSpc>
              <a:defRPr/>
            </a:pPr>
            <a:r>
              <a:rPr lang="en-US" sz="2000" dirty="0">
                <a:ea typeface="ＭＳ Ｐゴシック" charset="0"/>
              </a:rPr>
              <a:t>Suppose the MUT (Martian Universal Translator Module) buggy</a:t>
            </a:r>
          </a:p>
          <a:p>
            <a:pPr lvl="1">
              <a:lnSpc>
                <a:spcPct val="70000"/>
              </a:lnSpc>
              <a:defRPr/>
            </a:pPr>
            <a:r>
              <a:rPr lang="en-US" sz="2000" dirty="0">
                <a:ea typeface="ＭＳ Ｐゴシック" charset="0"/>
              </a:rPr>
              <a:t>Better not crash antenna positioning software!</a:t>
            </a:r>
          </a:p>
          <a:p>
            <a:pPr>
              <a:lnSpc>
                <a:spcPct val="70000"/>
              </a:lnSpc>
              <a:defRPr/>
            </a:pPr>
            <a:r>
              <a:rPr lang="en-US" sz="2200" dirty="0">
                <a:ea typeface="ＭＳ Ｐゴシック" charset="0"/>
              </a:rPr>
              <a:t>Further, all software may crash occasionally</a:t>
            </a:r>
          </a:p>
          <a:p>
            <a:pPr lvl="1">
              <a:lnSpc>
                <a:spcPct val="70000"/>
              </a:lnSpc>
              <a:defRPr/>
            </a:pPr>
            <a:r>
              <a:rPr lang="en-US" sz="2000" dirty="0">
                <a:ea typeface="ＭＳ Ｐゴシック" charset="0"/>
              </a:rPr>
              <a:t>Automatic restart with diagnostics sent to Earth</a:t>
            </a:r>
          </a:p>
          <a:p>
            <a:pPr lvl="1">
              <a:lnSpc>
                <a:spcPct val="70000"/>
              </a:lnSpc>
              <a:defRPr/>
            </a:pPr>
            <a:r>
              <a:rPr lang="en-US" sz="2000" dirty="0">
                <a:ea typeface="ＭＳ Ｐゴシック" charset="0"/>
              </a:rPr>
              <a:t>Periodic checkpoint of results saved?</a:t>
            </a:r>
          </a:p>
          <a:p>
            <a:pPr>
              <a:lnSpc>
                <a:spcPct val="70000"/>
              </a:lnSpc>
              <a:defRPr/>
            </a:pPr>
            <a:r>
              <a:rPr lang="en-US" sz="2200" dirty="0">
                <a:ea typeface="ＭＳ Ｐゴシック" charset="0"/>
              </a:rPr>
              <a:t>Certain functions time critical:</a:t>
            </a:r>
          </a:p>
          <a:p>
            <a:pPr lvl="1">
              <a:lnSpc>
                <a:spcPct val="70000"/>
              </a:lnSpc>
              <a:defRPr/>
            </a:pPr>
            <a:r>
              <a:rPr lang="en-US" sz="2000" dirty="0">
                <a:ea typeface="ＭＳ Ｐゴシック" charset="0"/>
              </a:rPr>
              <a:t>Need to stop before hitting something</a:t>
            </a:r>
          </a:p>
          <a:p>
            <a:pPr lvl="1">
              <a:lnSpc>
                <a:spcPct val="70000"/>
              </a:lnSpc>
              <a:defRPr/>
            </a:pPr>
            <a:r>
              <a:rPr lang="en-US" sz="2000" dirty="0">
                <a:ea typeface="ＭＳ Ｐゴシック" charset="0"/>
              </a:rPr>
              <a:t>Must track orbit of Earth for communication</a:t>
            </a:r>
          </a:p>
          <a:p>
            <a:pPr>
              <a:lnSpc>
                <a:spcPct val="70000"/>
              </a:lnSpc>
              <a:defRPr/>
            </a:pPr>
            <a:r>
              <a:rPr lang="en-US" sz="2200" dirty="0">
                <a:solidFill>
                  <a:srgbClr val="FF0000"/>
                </a:solidFill>
                <a:ea typeface="ＭＳ Ｐゴシック" charset="0"/>
              </a:rPr>
              <a:t>A lot of similarity with the Internet of Things?</a:t>
            </a:r>
          </a:p>
          <a:p>
            <a:pPr lvl="1">
              <a:lnSpc>
                <a:spcPct val="70000"/>
              </a:lnSpc>
              <a:defRPr/>
            </a:pPr>
            <a:r>
              <a:rPr lang="en-US" sz="2000" i="1" dirty="0">
                <a:solidFill>
                  <a:srgbClr val="FF0000"/>
                </a:solidFill>
                <a:ea typeface="ＭＳ Ｐゴシック" charset="0"/>
              </a:rPr>
              <a:t>Complexity, </a:t>
            </a:r>
            <a:r>
              <a:rPr lang="en-US" sz="2000" dirty="0" err="1">
                <a:solidFill>
                  <a:srgbClr val="FF0000"/>
                </a:solidFill>
                <a:ea typeface="ＭＳ Ｐゴシック" charset="0"/>
              </a:rPr>
              <a:t>QoS</a:t>
            </a:r>
            <a:r>
              <a:rPr lang="en-US" sz="2000" dirty="0">
                <a:solidFill>
                  <a:srgbClr val="FF0000"/>
                </a:solidFill>
                <a:ea typeface="ＭＳ Ｐゴシック" charset="0"/>
              </a:rPr>
              <a:t>, </a:t>
            </a:r>
            <a:r>
              <a:rPr lang="en-US" sz="2000" dirty="0" err="1">
                <a:solidFill>
                  <a:srgbClr val="FF0000"/>
                </a:solidFill>
                <a:ea typeface="ＭＳ Ｐゴシック" charset="0"/>
              </a:rPr>
              <a:t>Inaccessbility</a:t>
            </a:r>
            <a:r>
              <a:rPr lang="en-US" sz="2000" dirty="0">
                <a:solidFill>
                  <a:srgbClr val="FF0000"/>
                </a:solidFill>
                <a:ea typeface="ＭＳ Ｐゴシック" charset="0"/>
              </a:rPr>
              <a:t>, Power limitations … ?</a:t>
            </a:r>
          </a:p>
          <a:p>
            <a:pPr lvl="1">
              <a:lnSpc>
                <a:spcPct val="70000"/>
              </a:lnSpc>
              <a:defRPr/>
            </a:pPr>
            <a:endParaRPr lang="en-US" sz="2000" dirty="0">
              <a:ea typeface="ＭＳ Ｐゴシック" charset="0"/>
            </a:endParaRPr>
          </a:p>
          <a:p>
            <a:pPr>
              <a:lnSpc>
                <a:spcPct val="70000"/>
              </a:lnSpc>
              <a:defRPr/>
            </a:pPr>
            <a:endParaRPr lang="en-US" sz="2200" dirty="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4191000"/>
            <a:ext cx="2057400" cy="16398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3492" name="Picture 5" descr="MCj00835790000[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63200" y="838200"/>
            <a:ext cx="1306512" cy="1814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5596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563A-64C6-4EA7-963B-397622C45ED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6143E53-1204-4886-8FDB-AFA068C0DEDE}"/>
              </a:ext>
            </a:extLst>
          </p:cNvPr>
          <p:cNvSpPr>
            <a:spLocks noGrp="1"/>
          </p:cNvSpPr>
          <p:nvPr>
            <p:ph idx="1"/>
          </p:nvPr>
        </p:nvSpPr>
        <p:spPr/>
        <p:txBody>
          <a:bodyPr>
            <a:normAutofit fontScale="92500"/>
          </a:bodyPr>
          <a:lstStyle/>
          <a:p>
            <a:r>
              <a:rPr lang="en-US" dirty="0"/>
              <a:t>Does the programmer need to write a single program that performs many independent activities?</a:t>
            </a:r>
          </a:p>
          <a:p>
            <a:r>
              <a:rPr lang="en-US" dirty="0"/>
              <a:t>Does every program have to be altered for every piece of hardware?</a:t>
            </a:r>
          </a:p>
          <a:p>
            <a:r>
              <a:rPr lang="en-US" dirty="0"/>
              <a:t>Does a faulty program crash everything?</a:t>
            </a:r>
          </a:p>
          <a:p>
            <a:r>
              <a:rPr lang="en-US" dirty="0"/>
              <a:t>Does every program have access to all hardware?</a:t>
            </a:r>
          </a:p>
          <a:p>
            <a:pPr marL="0" indent="0">
              <a:buNone/>
            </a:pPr>
            <a:r>
              <a:rPr lang="en-US" sz="4800" b="1" dirty="0">
                <a:ln w="22225">
                  <a:solidFill>
                    <a:schemeClr val="tx1"/>
                  </a:solidFill>
                  <a:prstDash val="solid"/>
                </a:ln>
                <a:solidFill>
                  <a:srgbClr val="FF0000"/>
                </a:solidFill>
              </a:rPr>
              <a:t>Hopefully, no!</a:t>
            </a:r>
          </a:p>
          <a:p>
            <a:pPr marL="0" indent="0">
              <a:buNone/>
            </a:pPr>
            <a:endParaRPr lang="en-US" sz="4800" b="1" dirty="0">
              <a:ln w="22225">
                <a:solidFill>
                  <a:schemeClr val="tx1"/>
                </a:solidFill>
                <a:prstDash val="solid"/>
              </a:ln>
              <a:solidFill>
                <a:srgbClr val="FF0000"/>
              </a:solidFill>
            </a:endParaRPr>
          </a:p>
          <a:p>
            <a:pPr marL="0" indent="0">
              <a:buNone/>
            </a:pPr>
            <a:r>
              <a:rPr lang="en-US" sz="4800" b="1" dirty="0">
                <a:ln w="0"/>
                <a:solidFill>
                  <a:schemeClr val="accent1"/>
                </a:solidFill>
                <a:effectLst>
                  <a:outerShdw blurRad="38100" dist="19050" dir="2700000" algn="tl" rotWithShape="0">
                    <a:schemeClr val="dk1">
                      <a:alpha val="40000"/>
                    </a:schemeClr>
                  </a:outerShdw>
                </a:effectLst>
                <a:latin typeface="Gill Sans Light"/>
              </a:rPr>
              <a:t>Operating Systems help the programmer write robust programs!</a:t>
            </a:r>
          </a:p>
        </p:txBody>
      </p:sp>
    </p:spTree>
    <p:extLst>
      <p:ext uri="{BB962C8B-B14F-4D97-AF65-F5344CB8AC3E}">
        <p14:creationId xmlns:p14="http://schemas.microsoft.com/office/powerpoint/2010/main" val="1703635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1B2E-FBF0-4E04-9FC4-502C43FCBD4C}"/>
              </a:ext>
            </a:extLst>
          </p:cNvPr>
          <p:cNvSpPr>
            <a:spLocks noGrp="1"/>
          </p:cNvSpPr>
          <p:nvPr>
            <p:ph type="title"/>
          </p:nvPr>
        </p:nvSpPr>
        <p:spPr/>
        <p:txBody>
          <a:bodyPr/>
          <a:lstStyle/>
          <a:p>
            <a:r>
              <a:rPr lang="en-US" dirty="0">
                <a:latin typeface="Gill Sans Light"/>
              </a:rPr>
              <a:t>OS </a:t>
            </a:r>
            <a:r>
              <a:rPr lang="en-US" i="1" dirty="0">
                <a:latin typeface="Gill Sans Light"/>
              </a:rPr>
              <a:t>Abstracts</a:t>
            </a:r>
            <a:r>
              <a:rPr lang="en-US" dirty="0">
                <a:latin typeface="Gill Sans Light"/>
              </a:rPr>
              <a:t> the Underlying Hardware</a:t>
            </a:r>
          </a:p>
        </p:txBody>
      </p:sp>
      <p:sp>
        <p:nvSpPr>
          <p:cNvPr id="3" name="Content Placeholder 2">
            <a:extLst>
              <a:ext uri="{FF2B5EF4-FFF2-40B4-BE49-F238E27FC236}">
                <a16:creationId xmlns:a16="http://schemas.microsoft.com/office/drawing/2014/main" id="{AAF92885-8509-40DA-A2E9-EE3FA209CF36}"/>
              </a:ext>
            </a:extLst>
          </p:cNvPr>
          <p:cNvSpPr>
            <a:spLocks noGrp="1"/>
          </p:cNvSpPr>
          <p:nvPr>
            <p:ph idx="1"/>
          </p:nvPr>
        </p:nvSpPr>
        <p:spPr>
          <a:xfrm>
            <a:off x="715039" y="1143000"/>
            <a:ext cx="10515600" cy="4778859"/>
          </a:xfrm>
        </p:spPr>
        <p:txBody>
          <a:bodyPr>
            <a:normAutofit lnSpcReduction="10000"/>
          </a:bodyPr>
          <a:lstStyle/>
          <a:p>
            <a:pPr>
              <a:lnSpc>
                <a:spcPct val="80000"/>
              </a:lnSpc>
              <a:defRPr/>
            </a:pPr>
            <a:r>
              <a:rPr lang="en-US" kern="0" dirty="0">
                <a:latin typeface="Gill Sans Light"/>
                <a:ea typeface="ＭＳ Ｐゴシック" charset="0"/>
              </a:rPr>
              <a:t>Processor → Thread</a:t>
            </a:r>
          </a:p>
          <a:p>
            <a:pPr>
              <a:lnSpc>
                <a:spcPct val="80000"/>
              </a:lnSpc>
              <a:defRPr/>
            </a:pPr>
            <a:r>
              <a:rPr lang="en-US" kern="0" dirty="0">
                <a:latin typeface="Gill Sans Light"/>
                <a:ea typeface="ＭＳ Ｐゴシック" charset="0"/>
              </a:rPr>
              <a:t>Memory → Address Space</a:t>
            </a:r>
          </a:p>
          <a:p>
            <a:pPr>
              <a:lnSpc>
                <a:spcPct val="80000"/>
              </a:lnSpc>
              <a:defRPr/>
            </a:pPr>
            <a:r>
              <a:rPr lang="en-US" kern="0" dirty="0">
                <a:latin typeface="Gill Sans Light"/>
                <a:ea typeface="ＭＳ Ｐゴシック" charset="0"/>
              </a:rPr>
              <a:t>Disks, SSDs, … → Files</a:t>
            </a:r>
          </a:p>
          <a:p>
            <a:pPr>
              <a:lnSpc>
                <a:spcPct val="80000"/>
              </a:lnSpc>
              <a:defRPr/>
            </a:pPr>
            <a:r>
              <a:rPr lang="en-US" kern="0" dirty="0">
                <a:latin typeface="Gill Sans Light"/>
                <a:ea typeface="ＭＳ Ｐゴシック" charset="0"/>
              </a:rPr>
              <a:t>Networks → Sockets</a:t>
            </a:r>
          </a:p>
          <a:p>
            <a:pPr>
              <a:lnSpc>
                <a:spcPct val="80000"/>
              </a:lnSpc>
              <a:defRPr/>
            </a:pPr>
            <a:r>
              <a:rPr lang="en-US" kern="0" dirty="0">
                <a:latin typeface="Gill Sans Light"/>
                <a:ea typeface="ＭＳ Ｐゴシック" charset="0"/>
              </a:rPr>
              <a:t>Machines → Processes</a:t>
            </a:r>
          </a:p>
          <a:p>
            <a:pPr>
              <a:lnSpc>
                <a:spcPct val="80000"/>
              </a:lnSpc>
              <a:defRPr/>
            </a:pP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OS as an </a:t>
            </a:r>
            <a:r>
              <a:rPr lang="en-US" i="1" kern="0" dirty="0">
                <a:latin typeface="Gill Sans Light"/>
                <a:ea typeface="ＭＳ Ｐゴシック" charset="0"/>
              </a:rPr>
              <a:t>Illusionist</a:t>
            </a:r>
            <a:r>
              <a:rPr lang="en-US" kern="0" dirty="0">
                <a:latin typeface="Gill Sans Light"/>
                <a:ea typeface="ＭＳ Ｐゴシック" charset="0"/>
              </a:rPr>
              <a:t>:</a:t>
            </a:r>
          </a:p>
          <a:p>
            <a:pPr lvl="1">
              <a:lnSpc>
                <a:spcPct val="80000"/>
              </a:lnSpc>
              <a:defRPr/>
            </a:pPr>
            <a:r>
              <a:rPr lang="en-US" kern="0" dirty="0">
                <a:latin typeface="Gill Sans Light"/>
                <a:ea typeface="ＭＳ Ｐゴシック" charset="0"/>
              </a:rPr>
              <a:t>Remove software/hardware quirks (</a:t>
            </a:r>
            <a:r>
              <a:rPr lang="en-US" i="1" kern="0" dirty="0">
                <a:latin typeface="Gill Sans Light"/>
                <a:ea typeface="ＭＳ Ｐゴシック" charset="0"/>
              </a:rPr>
              <a:t>fight complexity)</a:t>
            </a:r>
            <a:endParaRPr lang="en-US" kern="0" dirty="0">
              <a:latin typeface="Gill Sans Light"/>
              <a:ea typeface="ＭＳ Ｐゴシック" charset="0"/>
            </a:endParaRPr>
          </a:p>
          <a:p>
            <a:pPr lvl="1">
              <a:lnSpc>
                <a:spcPct val="80000"/>
              </a:lnSpc>
              <a:defRPr/>
            </a:pPr>
            <a:r>
              <a:rPr lang="en-US" kern="0" dirty="0">
                <a:latin typeface="Gill Sans Light"/>
                <a:ea typeface="ＭＳ Ｐゴシック" charset="0"/>
              </a:rPr>
              <a:t>Optimize for convenience, utilization, reliability, … </a:t>
            </a:r>
            <a:r>
              <a:rPr lang="en-US" i="1" kern="0" dirty="0">
                <a:latin typeface="Gill Sans Light"/>
                <a:ea typeface="ＭＳ Ｐゴシック" charset="0"/>
              </a:rPr>
              <a:t>(help the programmer)</a:t>
            </a:r>
            <a:endParaRPr lang="en-US" kern="0" dirty="0">
              <a:latin typeface="Gill Sans Light"/>
              <a:ea typeface="ＭＳ Ｐゴシック" charset="0"/>
            </a:endParaRPr>
          </a:p>
          <a:p>
            <a:pPr>
              <a:lnSpc>
                <a:spcPct val="80000"/>
              </a:lnSpc>
              <a:defRPr/>
            </a:pPr>
            <a:r>
              <a:rPr lang="en-US" kern="0" dirty="0">
                <a:latin typeface="Gill Sans Light"/>
                <a:ea typeface="ＭＳ Ｐゴシック" charset="0"/>
              </a:rPr>
              <a:t>For any OS area (e.g. file systems, virtual memory, networking, scheduling):</a:t>
            </a:r>
          </a:p>
          <a:p>
            <a:pPr lvl="1">
              <a:lnSpc>
                <a:spcPct val="80000"/>
              </a:lnSpc>
              <a:defRPr/>
            </a:pPr>
            <a:r>
              <a:rPr lang="en-US" kern="0" dirty="0">
                <a:latin typeface="Gill Sans Light"/>
                <a:ea typeface="ＭＳ Ｐゴシック" charset="0"/>
              </a:rPr>
              <a:t>What hardware interface to handle? (physical reality)</a:t>
            </a:r>
          </a:p>
          <a:p>
            <a:pPr lvl="1">
              <a:lnSpc>
                <a:spcPct val="80000"/>
              </a:lnSpc>
              <a:defRPr/>
            </a:pPr>
            <a:r>
              <a:rPr lang="en-US" kern="0" dirty="0">
                <a:latin typeface="Gill Sans Light"/>
                <a:ea typeface="ＭＳ Ｐゴシック" charset="0"/>
              </a:rPr>
              <a:t>What’s software interface to provide? (nicer abstraction)</a:t>
            </a:r>
          </a:p>
        </p:txBody>
      </p:sp>
      <p:grpSp>
        <p:nvGrpSpPr>
          <p:cNvPr id="14" name="Group 13">
            <a:extLst>
              <a:ext uri="{FF2B5EF4-FFF2-40B4-BE49-F238E27FC236}">
                <a16:creationId xmlns:a16="http://schemas.microsoft.com/office/drawing/2014/main" id="{ACC00620-D6F4-4E4F-800D-4AE997E5101C}"/>
              </a:ext>
            </a:extLst>
          </p:cNvPr>
          <p:cNvGrpSpPr/>
          <p:nvPr/>
        </p:nvGrpSpPr>
        <p:grpSpPr>
          <a:xfrm>
            <a:off x="5095461" y="1143000"/>
            <a:ext cx="6120524" cy="1792790"/>
            <a:chOff x="5254487" y="1791728"/>
            <a:chExt cx="6120524" cy="1792790"/>
          </a:xfrm>
        </p:grpSpPr>
        <p:sp>
          <p:nvSpPr>
            <p:cNvPr id="9" name="Text Box 4">
              <a:extLst>
                <a:ext uri="{FF2B5EF4-FFF2-40B4-BE49-F238E27FC236}">
                  <a16:creationId xmlns:a16="http://schemas.microsoft.com/office/drawing/2014/main" id="{59B24BAC-A1B4-44AA-BD8D-5BCBBC4BA68F}"/>
                </a:ext>
              </a:extLst>
            </p:cNvPr>
            <p:cNvSpPr txBox="1">
              <a:spLocks noChangeArrowheads="1"/>
            </p:cNvSpPr>
            <p:nvPr/>
          </p:nvSpPr>
          <p:spPr bwMode="auto">
            <a:xfrm>
              <a:off x="5254487" y="1791728"/>
              <a:ext cx="3039658" cy="179279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Application</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Operating System</a:t>
              </a:r>
            </a:p>
            <a:p>
              <a:pPr algn="ctr">
                <a:lnSpc>
                  <a:spcPct val="100000"/>
                </a:lnSpc>
                <a:spcBef>
                  <a:spcPct val="50000"/>
                </a:spcBef>
                <a:buSzTx/>
                <a:buFontTx/>
                <a:buNone/>
                <a:defRPr/>
              </a:pPr>
              <a:r>
                <a:rPr lang="en-US" altLang="en-US" sz="2800" b="0" dirty="0">
                  <a:solidFill>
                    <a:srgbClr val="00B050"/>
                  </a:solidFill>
                  <a:latin typeface="Gill Sans Light"/>
                  <a:ea typeface="Gill Sans" charset="0"/>
                  <a:cs typeface="Gill Sans" charset="0"/>
                </a:rPr>
                <a:t>Hardware</a:t>
              </a:r>
            </a:p>
          </p:txBody>
        </p:sp>
        <p:sp>
          <p:nvSpPr>
            <p:cNvPr id="10" name="Line 5">
              <a:extLst>
                <a:ext uri="{FF2B5EF4-FFF2-40B4-BE49-F238E27FC236}">
                  <a16:creationId xmlns:a16="http://schemas.microsoft.com/office/drawing/2014/main" id="{7DCCCD57-1A1F-4863-8290-5F4D4FCD4FD6}"/>
                </a:ext>
              </a:extLst>
            </p:cNvPr>
            <p:cNvSpPr>
              <a:spLocks noChangeShapeType="1"/>
            </p:cNvSpPr>
            <p:nvPr/>
          </p:nvSpPr>
          <p:spPr bwMode="auto">
            <a:xfrm>
              <a:off x="5519530" y="3029013"/>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1" name="Line 6">
              <a:extLst>
                <a:ext uri="{FF2B5EF4-FFF2-40B4-BE49-F238E27FC236}">
                  <a16:creationId xmlns:a16="http://schemas.microsoft.com/office/drawing/2014/main" id="{0F9B481A-4D38-4060-BDF1-24F65C3A5888}"/>
                </a:ext>
              </a:extLst>
            </p:cNvPr>
            <p:cNvSpPr>
              <a:spLocks noChangeShapeType="1"/>
            </p:cNvSpPr>
            <p:nvPr/>
          </p:nvSpPr>
          <p:spPr bwMode="auto">
            <a:xfrm>
              <a:off x="5519530" y="2367789"/>
              <a:ext cx="2564295"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sz="1100">
                <a:latin typeface="Gill Sans Light"/>
                <a:ea typeface="Gill Sans" charset="0"/>
                <a:cs typeface="Gill Sans" charset="0"/>
              </a:endParaRPr>
            </a:p>
          </p:txBody>
        </p:sp>
        <p:sp>
          <p:nvSpPr>
            <p:cNvPr id="12" name="Text Box 8">
              <a:extLst>
                <a:ext uri="{FF2B5EF4-FFF2-40B4-BE49-F238E27FC236}">
                  <a16:creationId xmlns:a16="http://schemas.microsoft.com/office/drawing/2014/main" id="{AA39F109-99B5-4531-8EC4-237E3523168C}"/>
                </a:ext>
              </a:extLst>
            </p:cNvPr>
            <p:cNvSpPr txBox="1">
              <a:spLocks noChangeArrowheads="1"/>
            </p:cNvSpPr>
            <p:nvPr/>
          </p:nvSpPr>
          <p:spPr bwMode="auto">
            <a:xfrm>
              <a:off x="8173189" y="2840504"/>
              <a:ext cx="3201822"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Physical Machine Interface</a:t>
              </a:r>
            </a:p>
          </p:txBody>
        </p:sp>
        <p:sp>
          <p:nvSpPr>
            <p:cNvPr id="13" name="Text Box 9">
              <a:extLst>
                <a:ext uri="{FF2B5EF4-FFF2-40B4-BE49-F238E27FC236}">
                  <a16:creationId xmlns:a16="http://schemas.microsoft.com/office/drawing/2014/main" id="{6D1794CA-71C2-4E77-A787-1C3EDF87BC04}"/>
                </a:ext>
              </a:extLst>
            </p:cNvPr>
            <p:cNvSpPr txBox="1">
              <a:spLocks noChangeArrowheads="1"/>
            </p:cNvSpPr>
            <p:nvPr/>
          </p:nvSpPr>
          <p:spPr bwMode="auto">
            <a:xfrm>
              <a:off x="8173189" y="2179280"/>
              <a:ext cx="3184189" cy="3770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572" tIns="34286" rIns="68572" bIns="34286">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dirty="0">
                  <a:latin typeface="Gill Sans Light"/>
                  <a:ea typeface="Gill Sans" charset="0"/>
                  <a:cs typeface="Gill Sans" charset="0"/>
                </a:rPr>
                <a:t>Abstract Machine Interface</a:t>
              </a:r>
            </a:p>
          </p:txBody>
        </p:sp>
      </p:grpSp>
    </p:spTree>
    <p:extLst>
      <p:ext uri="{BB962C8B-B14F-4D97-AF65-F5344CB8AC3E}">
        <p14:creationId xmlns:p14="http://schemas.microsoft.com/office/powerpoint/2010/main" val="77705387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1AB3-6012-440C-9AD7-0949DC3E6B02}"/>
              </a:ext>
            </a:extLst>
          </p:cNvPr>
          <p:cNvSpPr>
            <a:spLocks noGrp="1"/>
          </p:cNvSpPr>
          <p:nvPr>
            <p:ph type="title"/>
          </p:nvPr>
        </p:nvSpPr>
        <p:spPr/>
        <p:txBody>
          <a:bodyPr/>
          <a:lstStyle/>
          <a:p>
            <a:r>
              <a:rPr lang="en-US" dirty="0"/>
              <a:t>OS </a:t>
            </a:r>
            <a:r>
              <a:rPr lang="en-US" i="1" dirty="0"/>
              <a:t>Protects</a:t>
            </a:r>
            <a:r>
              <a:rPr lang="en-US" dirty="0"/>
              <a:t> Processes and the Kernel</a:t>
            </a:r>
          </a:p>
        </p:txBody>
      </p:sp>
      <p:sp>
        <p:nvSpPr>
          <p:cNvPr id="3" name="Content Placeholder 2">
            <a:extLst>
              <a:ext uri="{FF2B5EF4-FFF2-40B4-BE49-F238E27FC236}">
                <a16:creationId xmlns:a16="http://schemas.microsoft.com/office/drawing/2014/main" id="{8AC849A2-3DB5-4064-A223-D625F24E56C9}"/>
              </a:ext>
            </a:extLst>
          </p:cNvPr>
          <p:cNvSpPr>
            <a:spLocks noGrp="1"/>
          </p:cNvSpPr>
          <p:nvPr>
            <p:ph idx="1"/>
          </p:nvPr>
        </p:nvSpPr>
        <p:spPr>
          <a:xfrm>
            <a:off x="609600" y="1219200"/>
            <a:ext cx="10515600" cy="1325563"/>
          </a:xfrm>
        </p:spPr>
        <p:txBody>
          <a:bodyPr/>
          <a:lstStyle/>
          <a:p>
            <a:r>
              <a:rPr lang="en-US" dirty="0"/>
              <a:t>Run multiple applications and:</a:t>
            </a:r>
          </a:p>
          <a:p>
            <a:pPr lvl="1"/>
            <a:r>
              <a:rPr lang="en-US" dirty="0"/>
              <a:t>Keep them from interfering with or crashing the operating system</a:t>
            </a:r>
          </a:p>
          <a:p>
            <a:pPr lvl="1"/>
            <a:r>
              <a:rPr lang="en-US" dirty="0"/>
              <a:t>Keep them from interfering with or crashing each other</a:t>
            </a:r>
          </a:p>
        </p:txBody>
      </p:sp>
      <p:pic>
        <p:nvPicPr>
          <p:cNvPr id="7" name="Picture 2" descr="https://i2.kym-cdn.com/photos/images/newsfeed/000/176/261/Windows_9X_BSOD.png">
            <a:extLst>
              <a:ext uri="{FF2B5EF4-FFF2-40B4-BE49-F238E27FC236}">
                <a16:creationId xmlns:a16="http://schemas.microsoft.com/office/drawing/2014/main" id="{BC96329F-534A-49FD-9D8E-6C8DEC03BFE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2374" y="2507521"/>
            <a:ext cx="4890052" cy="305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EBCE-2DB2-4932-AF1A-8F3FEFA8DC53}"/>
              </a:ext>
            </a:extLst>
          </p:cNvPr>
          <p:cNvSpPr>
            <a:spLocks noGrp="1"/>
          </p:cNvSpPr>
          <p:nvPr>
            <p:ph type="title"/>
          </p:nvPr>
        </p:nvSpPr>
        <p:spPr/>
        <p:txBody>
          <a:bodyPr/>
          <a:lstStyle/>
          <a:p>
            <a:r>
              <a:rPr lang="en-US" dirty="0"/>
              <a:t>Basic Tool: Dual-Mode Operation</a:t>
            </a:r>
          </a:p>
        </p:txBody>
      </p:sp>
      <p:sp>
        <p:nvSpPr>
          <p:cNvPr id="3" name="Content Placeholder 2">
            <a:extLst>
              <a:ext uri="{FF2B5EF4-FFF2-40B4-BE49-F238E27FC236}">
                <a16:creationId xmlns:a16="http://schemas.microsoft.com/office/drawing/2014/main" id="{3C86558F-1319-42A4-AD6F-4F24FBDBCD9B}"/>
              </a:ext>
            </a:extLst>
          </p:cNvPr>
          <p:cNvSpPr>
            <a:spLocks noGrp="1"/>
          </p:cNvSpPr>
          <p:nvPr>
            <p:ph idx="1"/>
          </p:nvPr>
        </p:nvSpPr>
        <p:spPr>
          <a:xfrm>
            <a:off x="838200" y="990600"/>
            <a:ext cx="10515600" cy="3124062"/>
          </a:xfrm>
        </p:spPr>
        <p:txBody>
          <a:bodyPr>
            <a:normAutofit lnSpcReduction="10000"/>
          </a:bodyPr>
          <a:lstStyle/>
          <a:p>
            <a:r>
              <a:rPr lang="en-US" dirty="0"/>
              <a:t>Hardware provides at least two modes:</a:t>
            </a:r>
          </a:p>
          <a:p>
            <a:pPr lvl="1" indent="-342900">
              <a:buFont typeface="+mj-lt"/>
              <a:buAutoNum type="arabicPeriod"/>
            </a:pPr>
            <a:r>
              <a:rPr lang="en-US" dirty="0"/>
              <a:t>Kernel Mode (or “supervisor” mode)</a:t>
            </a:r>
          </a:p>
          <a:p>
            <a:pPr lvl="1" indent="-342900">
              <a:buFont typeface="+mj-lt"/>
              <a:buAutoNum type="arabicPeriod"/>
            </a:pPr>
            <a:r>
              <a:rPr lang="en-US" dirty="0"/>
              <a:t>User Mode</a:t>
            </a:r>
          </a:p>
          <a:p>
            <a:r>
              <a:rPr lang="en-US" dirty="0"/>
              <a:t>Certain operations are </a:t>
            </a:r>
            <a:r>
              <a:rPr lang="en-US" b="1" dirty="0"/>
              <a:t>prohibited</a:t>
            </a:r>
            <a:r>
              <a:rPr lang="en-US" dirty="0"/>
              <a:t> when running in user mode</a:t>
            </a:r>
          </a:p>
          <a:p>
            <a:pPr lvl="1"/>
            <a:r>
              <a:rPr lang="en-US" dirty="0"/>
              <a:t>Changing the page table pointer, disabling interrupts, interacting directly w/ hardware, writing to kernel memory</a:t>
            </a:r>
          </a:p>
          <a:p>
            <a:r>
              <a:rPr lang="en-US" dirty="0"/>
              <a:t>Carefully controlled transitions between user mode and kernel mode</a:t>
            </a:r>
          </a:p>
          <a:p>
            <a:pPr lvl="1"/>
            <a:r>
              <a:rPr lang="en-US" dirty="0"/>
              <a:t>System calls, interrupts, exceptions</a:t>
            </a:r>
          </a:p>
        </p:txBody>
      </p:sp>
      <p:pic>
        <p:nvPicPr>
          <p:cNvPr id="7" name="Picture 6">
            <a:extLst>
              <a:ext uri="{FF2B5EF4-FFF2-40B4-BE49-F238E27FC236}">
                <a16:creationId xmlns:a16="http://schemas.microsoft.com/office/drawing/2014/main" id="{D3C87741-2BDD-4FAA-B56A-DEB5D17A370F}"/>
              </a:ext>
            </a:extLst>
          </p:cNvPr>
          <p:cNvPicPr>
            <a:picLocks noChangeAspect="1"/>
          </p:cNvPicPr>
          <p:nvPr/>
        </p:nvPicPr>
        <p:blipFill>
          <a:blip r:embed="rId2"/>
          <a:stretch>
            <a:fillRect/>
          </a:stretch>
        </p:blipFill>
        <p:spPr>
          <a:xfrm>
            <a:off x="2608251" y="4117547"/>
            <a:ext cx="6400800" cy="1924050"/>
          </a:xfrm>
          <a:prstGeom prst="rect">
            <a:avLst/>
          </a:prstGeom>
        </p:spPr>
      </p:pic>
    </p:spTree>
    <p:extLst>
      <p:ext uri="{BB962C8B-B14F-4D97-AF65-F5344CB8AC3E}">
        <p14:creationId xmlns:p14="http://schemas.microsoft.com/office/powerpoint/2010/main" val="2345529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1925-2E85-4E50-B2EC-2BA455B638CC}"/>
              </a:ext>
            </a:extLst>
          </p:cNvPr>
          <p:cNvSpPr>
            <a:spLocks noGrp="1"/>
          </p:cNvSpPr>
          <p:nvPr>
            <p:ph type="title"/>
          </p:nvPr>
        </p:nvSpPr>
        <p:spPr/>
        <p:txBody>
          <a:bodyPr/>
          <a:lstStyle/>
          <a:p>
            <a:r>
              <a:rPr lang="en-US" dirty="0"/>
              <a:t>UNIX System Structure</a:t>
            </a:r>
          </a:p>
        </p:txBody>
      </p:sp>
      <p:pic>
        <p:nvPicPr>
          <p:cNvPr id="8" name="Content Placeholder 7" descr="A screenshot of a cell phone&#10;&#10;Description automatically generated">
            <a:extLst>
              <a:ext uri="{FF2B5EF4-FFF2-40B4-BE49-F238E27FC236}">
                <a16:creationId xmlns:a16="http://schemas.microsoft.com/office/drawing/2014/main" id="{3C0A142C-0CD8-42EE-AD23-37D029C8F9E4}"/>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86000" y="1066800"/>
            <a:ext cx="7420050" cy="4351338"/>
          </a:xfrm>
        </p:spPr>
      </p:pic>
    </p:spTree>
    <p:extLst>
      <p:ext uri="{BB962C8B-B14F-4D97-AF65-F5344CB8AC3E}">
        <p14:creationId xmlns:p14="http://schemas.microsoft.com/office/powerpoint/2010/main" val="146697877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ECED-1294-4B57-AFFD-07C00F221921}"/>
              </a:ext>
            </a:extLst>
          </p:cNvPr>
          <p:cNvSpPr>
            <a:spLocks noGrp="1"/>
          </p:cNvSpPr>
          <p:nvPr>
            <p:ph type="title"/>
          </p:nvPr>
        </p:nvSpPr>
        <p:spPr>
          <a:xfrm>
            <a:off x="609600" y="228600"/>
            <a:ext cx="11125200" cy="473075"/>
          </a:xfrm>
        </p:spPr>
        <p:txBody>
          <a:bodyPr/>
          <a:lstStyle/>
          <a:p>
            <a:r>
              <a:rPr lang="en-US" dirty="0"/>
              <a:t>Virtualization: Execution Environments for Systems</a:t>
            </a:r>
          </a:p>
        </p:txBody>
      </p:sp>
      <p:pic>
        <p:nvPicPr>
          <p:cNvPr id="14" name="Content Placeholder 13" descr="A screenshot of a cell phone&#10;&#10;Description automatically generated">
            <a:extLst>
              <a:ext uri="{FF2B5EF4-FFF2-40B4-BE49-F238E27FC236}">
                <a16:creationId xmlns:a16="http://schemas.microsoft.com/office/drawing/2014/main" id="{3709BBA1-CC0C-4344-A9C7-9476D5560072}"/>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45204" y="1221543"/>
            <a:ext cx="4558187" cy="3643095"/>
          </a:xfrm>
        </p:spPr>
      </p:pic>
      <p:pic>
        <p:nvPicPr>
          <p:cNvPr id="16" name="Content Placeholder 15" descr="A screenshot of a cell phone&#10;&#10;Description automatically generated">
            <a:extLst>
              <a:ext uri="{FF2B5EF4-FFF2-40B4-BE49-F238E27FC236}">
                <a16:creationId xmlns:a16="http://schemas.microsoft.com/office/drawing/2014/main" id="{43082C4F-0D19-49CF-89BF-917562269F19}"/>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71542" y="1221544"/>
            <a:ext cx="4468712" cy="3563208"/>
          </a:xfrm>
        </p:spPr>
      </p:pic>
      <p:sp>
        <p:nvSpPr>
          <p:cNvPr id="17" name="TextBox 16">
            <a:extLst>
              <a:ext uri="{FF2B5EF4-FFF2-40B4-BE49-F238E27FC236}">
                <a16:creationId xmlns:a16="http://schemas.microsoft.com/office/drawing/2014/main" id="{F817EBB9-A3CF-42CF-B1FD-34F2C518632F}"/>
              </a:ext>
            </a:extLst>
          </p:cNvPr>
          <p:cNvSpPr txBox="1"/>
          <p:nvPr/>
        </p:nvSpPr>
        <p:spPr>
          <a:xfrm>
            <a:off x="234881" y="5153673"/>
            <a:ext cx="11957119" cy="461665"/>
          </a:xfrm>
          <a:prstGeom prst="rect">
            <a:avLst/>
          </a:prstGeom>
          <a:noFill/>
        </p:spPr>
        <p:txBody>
          <a:bodyPr wrap="none" rtlCol="0">
            <a:spAutoFit/>
          </a:bodyPr>
          <a:lstStyle/>
          <a:p>
            <a:r>
              <a:rPr lang="en-US" sz="2400" b="1" dirty="0">
                <a:latin typeface="Gill Sans Light"/>
              </a:rPr>
              <a:t>Additional layers of protection and isolation can help further manage complexity</a:t>
            </a:r>
          </a:p>
        </p:txBody>
      </p:sp>
    </p:spTree>
    <p:extLst>
      <p:ext uri="{BB962C8B-B14F-4D97-AF65-F5344CB8AC3E}">
        <p14:creationId xmlns:p14="http://schemas.microsoft.com/office/powerpoint/2010/main" val="101535133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152400"/>
            <a:ext cx="8229600" cy="533400"/>
          </a:xfrm>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2133600" y="914400"/>
            <a:ext cx="7924800" cy="5486400"/>
          </a:xfrm>
        </p:spPr>
        <p:txBody>
          <a:bodyPr/>
          <a:lstStyle/>
          <a:p>
            <a:pPr>
              <a:defRPr/>
            </a:pPr>
            <a:r>
              <a:rPr lang="en-US">
                <a:ea typeface="ＭＳ Ｐゴシック" charset="0"/>
              </a:rPr>
              <a:t>Most Likely:</a:t>
            </a:r>
          </a:p>
          <a:p>
            <a:pPr lvl="1">
              <a:defRPr/>
            </a:pPr>
            <a:r>
              <a:rPr lang="en-US">
                <a:ea typeface="ＭＳ Ｐゴシック" charset="0"/>
              </a:rPr>
              <a:t>Memory Management</a:t>
            </a:r>
          </a:p>
          <a:p>
            <a:pPr lvl="1">
              <a:defRPr/>
            </a:pPr>
            <a:r>
              <a:rPr lang="en-US">
                <a:ea typeface="ＭＳ Ｐゴシック" charset="0"/>
              </a:rPr>
              <a:t>I/O Management</a:t>
            </a:r>
          </a:p>
          <a:p>
            <a:pPr lvl="1">
              <a:defRPr/>
            </a:pPr>
            <a:r>
              <a:rPr lang="en-US">
                <a:ea typeface="ＭＳ Ｐゴシック" charset="0"/>
              </a:rPr>
              <a:t>CPU Scheduling</a:t>
            </a:r>
          </a:p>
          <a:p>
            <a:pPr lvl="1">
              <a:defRPr/>
            </a:pPr>
            <a:r>
              <a:rPr lang="en-US">
                <a:ea typeface="ＭＳ Ｐゴシック" charset="0"/>
              </a:rPr>
              <a:t>Communications? (Does Email belong in OS?)</a:t>
            </a:r>
          </a:p>
          <a:p>
            <a:pPr lvl="1">
              <a:defRPr/>
            </a:pPr>
            <a:r>
              <a:rPr lang="en-US">
                <a:ea typeface="ＭＳ Ｐゴシック" charset="0"/>
              </a:rPr>
              <a:t>Multitasking/multiprogramming?</a:t>
            </a:r>
          </a:p>
          <a:p>
            <a:pPr>
              <a:defRPr/>
            </a:pPr>
            <a:r>
              <a:rPr lang="en-US">
                <a:ea typeface="ＭＳ Ｐゴシック" charset="0"/>
              </a:rPr>
              <a:t>What about?</a:t>
            </a:r>
          </a:p>
          <a:p>
            <a:pPr lvl="1">
              <a:defRPr/>
            </a:pPr>
            <a:r>
              <a:rPr lang="en-US">
                <a:ea typeface="ＭＳ Ｐゴシック" charset="0"/>
              </a:rPr>
              <a:t>File System?</a:t>
            </a:r>
          </a:p>
          <a:p>
            <a:pPr lvl="1">
              <a:defRPr/>
            </a:pPr>
            <a:r>
              <a:rPr lang="en-US">
                <a:ea typeface="ＭＳ Ｐゴシック" charset="0"/>
              </a:rPr>
              <a:t>Multimedia Support?</a:t>
            </a:r>
          </a:p>
          <a:p>
            <a:pPr lvl="1">
              <a:defRPr/>
            </a:pPr>
            <a:r>
              <a:rPr lang="en-US">
                <a:ea typeface="ＭＳ Ｐゴシック" charset="0"/>
              </a:rPr>
              <a:t>User Interface?</a:t>
            </a:r>
          </a:p>
          <a:p>
            <a:pPr lvl="1">
              <a:defRPr/>
            </a:pPr>
            <a:r>
              <a:rPr lang="en-US">
                <a:ea typeface="ＭＳ Ｐゴシック" charset="0"/>
              </a:rPr>
              <a:t>Internet Browser? </a:t>
            </a:r>
            <a:r>
              <a:rPr lang="en-US">
                <a:ea typeface="ＭＳ Ｐゴシック" charset="0"/>
                <a:sym typeface="Wingdings" charset="0"/>
              </a:rPr>
              <a:t></a:t>
            </a:r>
          </a:p>
          <a:p>
            <a:pPr>
              <a:defRPr/>
            </a:pPr>
            <a:r>
              <a:rPr lang="en-US">
                <a:ea typeface="ＭＳ Ｐゴシック" charset="0"/>
                <a:sym typeface="Wingdings" charset="0"/>
              </a:rPr>
              <a:t>Is this only interesting to Academics??</a:t>
            </a: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2187576"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82000" cy="533400"/>
          </a:xfrm>
        </p:spPr>
        <p:txBody>
          <a:bodyPr/>
          <a:lstStyle/>
          <a:p>
            <a:pPr>
              <a:defRPr/>
            </a:pPr>
            <a:r>
              <a:rPr lang="en-US" dirty="0" smtClean="0">
                <a:latin typeface="Gill Sans Light"/>
                <a:cs typeface="Gill Sans Light"/>
              </a:rPr>
              <a:t>Operating Systems are at the Heart of it All!</a:t>
            </a:r>
            <a:endParaRPr lang="en-US" dirty="0">
              <a:latin typeface="Gill Sans Light"/>
              <a:cs typeface="Gill Sans Light"/>
            </a:endParaRPr>
          </a:p>
        </p:txBody>
      </p:sp>
      <p:sp>
        <p:nvSpPr>
          <p:cNvPr id="5" name="Content Placeholder 4"/>
          <p:cNvSpPr>
            <a:spLocks noGrp="1"/>
          </p:cNvSpPr>
          <p:nvPr>
            <p:ph idx="1"/>
          </p:nvPr>
        </p:nvSpPr>
        <p:spPr>
          <a:xfrm>
            <a:off x="762000" y="914400"/>
            <a:ext cx="10566400" cy="5105400"/>
          </a:xfrm>
        </p:spPr>
        <p:txBody>
          <a:bodyPr/>
          <a:lstStyle/>
          <a:p>
            <a:r>
              <a:rPr lang="en-US" dirty="0"/>
              <a:t>Make the incredible advance in the underlying technology available to a rapidly evolving body of applications</a:t>
            </a:r>
          </a:p>
          <a:p>
            <a:pPr lvl="1"/>
            <a:r>
              <a:rPr lang="en-US" dirty="0"/>
              <a:t>Provide </a:t>
            </a:r>
            <a:r>
              <a:rPr lang="en-US" b="1" dirty="0"/>
              <a:t>consistent abstractions</a:t>
            </a:r>
            <a:r>
              <a:rPr lang="en-US" dirty="0"/>
              <a:t> to applications, even on different hardware</a:t>
            </a:r>
          </a:p>
          <a:p>
            <a:pPr lvl="1"/>
            <a:r>
              <a:rPr lang="en-US" dirty="0"/>
              <a:t>Manage </a:t>
            </a:r>
            <a:r>
              <a:rPr lang="en-US" b="1" dirty="0"/>
              <a:t>sharing of resources</a:t>
            </a:r>
            <a:r>
              <a:rPr lang="en-US" dirty="0"/>
              <a:t> among multiple applications</a:t>
            </a:r>
          </a:p>
          <a:p>
            <a:pPr lvl="1"/>
            <a:endParaRPr lang="en-US" dirty="0"/>
          </a:p>
          <a:p>
            <a:r>
              <a:rPr lang="en-US" dirty="0"/>
              <a:t>The key building blocks:</a:t>
            </a:r>
          </a:p>
          <a:p>
            <a:pPr lvl="1"/>
            <a:r>
              <a:rPr lang="en-US" dirty="0"/>
              <a:t>Processes</a:t>
            </a:r>
          </a:p>
          <a:p>
            <a:pPr lvl="1"/>
            <a:r>
              <a:rPr lang="en-US" dirty="0"/>
              <a:t>Threads, Concurrency, Scheduling, Coordination</a:t>
            </a:r>
          </a:p>
          <a:p>
            <a:pPr lvl="1"/>
            <a:r>
              <a:rPr lang="en-US" dirty="0"/>
              <a:t>Address Spaces</a:t>
            </a:r>
          </a:p>
          <a:p>
            <a:pPr lvl="1"/>
            <a:r>
              <a:rPr lang="en-US" dirty="0"/>
              <a:t>Protection, Isolation, Sharing, Security</a:t>
            </a:r>
          </a:p>
          <a:p>
            <a:pPr lvl="1"/>
            <a:r>
              <a:rPr lang="en-US" dirty="0"/>
              <a:t>Communication, Protocols</a:t>
            </a:r>
          </a:p>
          <a:p>
            <a:pPr lvl="1"/>
            <a:r>
              <a:rPr lang="en-US" dirty="0"/>
              <a:t>Persistent storage, transactions, consistency, resilience</a:t>
            </a:r>
          </a:p>
          <a:p>
            <a:pPr lvl="1"/>
            <a:r>
              <a:rPr lang="en-US" dirty="0"/>
              <a:t>Interfaces to all devices</a:t>
            </a:r>
          </a:p>
          <a:p>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Gill Sans Light" charset="0"/>
                <a:ea typeface="ＭＳ Ｐゴシック" charset="0"/>
                <a:cs typeface="Gill Sans Light" charset="0"/>
              </a:rPr>
              <a:t>“In </a:t>
            </a:r>
            <a:r>
              <a:rPr lang="en-US" dirty="0" smtClean="0">
                <a:latin typeface="Gill Sans Light" charset="0"/>
                <a:ea typeface="ＭＳ Ｐゴシック" charset="0"/>
                <a:cs typeface="Gill Sans Light" charset="0"/>
              </a:rPr>
              <a:t>conclusion…Operating Systems:”</a:t>
            </a:r>
            <a:endParaRPr lang="en-US" dirty="0">
              <a:latin typeface="Gill Sans Light" charset="0"/>
              <a:ea typeface="ＭＳ Ｐゴシック" charset="0"/>
              <a:cs typeface="Gill Sans Light" charset="0"/>
            </a:endParaRPr>
          </a:p>
        </p:txBody>
      </p:sp>
      <p:sp>
        <p:nvSpPr>
          <p:cNvPr id="64515" name="Rectangle 3"/>
          <p:cNvSpPr>
            <a:spLocks noGrp="1" noChangeArrowheads="1"/>
          </p:cNvSpPr>
          <p:nvPr>
            <p:ph type="body" idx="1"/>
          </p:nvPr>
        </p:nvSpPr>
        <p:spPr>
          <a:xfrm>
            <a:off x="990600" y="914400"/>
            <a:ext cx="9677400" cy="5105400"/>
          </a:xfrm>
        </p:spPr>
        <p:txBody>
          <a:bodyPr/>
          <a:lstStyle/>
          <a:p>
            <a:r>
              <a:rPr lang="en-US" dirty="0"/>
              <a:t>Provide convenient abstractions to handle diverse hardware</a:t>
            </a:r>
          </a:p>
          <a:p>
            <a:pPr lvl="1"/>
            <a:r>
              <a:rPr lang="en-US" dirty="0"/>
              <a:t>Convenience, protection, reliability obtained in creating the illusion</a:t>
            </a:r>
          </a:p>
          <a:p>
            <a:r>
              <a:rPr lang="en-US" dirty="0"/>
              <a:t>Coordinate resources and protect users from each other</a:t>
            </a:r>
          </a:p>
          <a:p>
            <a:pPr lvl="1"/>
            <a:r>
              <a:rPr lang="en-US" dirty="0"/>
              <a:t>Using a few critical hardware mechanisms</a:t>
            </a:r>
          </a:p>
          <a:p>
            <a:r>
              <a:rPr lang="en-US" dirty="0"/>
              <a:t>Simplify application development by providing standard services</a:t>
            </a:r>
          </a:p>
          <a:p>
            <a:r>
              <a:rPr lang="en-US" dirty="0"/>
              <a:t>Provide fault containment, fault tolerance, and fault recovery</a:t>
            </a:r>
          </a:p>
          <a:p>
            <a:pPr>
              <a:lnSpc>
                <a:spcPct val="100000"/>
              </a:lnSpc>
              <a:defRPr/>
            </a:pPr>
            <a:endParaRPr lang="en-US" dirty="0">
              <a:ea typeface="ＭＳ Ｐゴシック" charset="0"/>
            </a:endParaRPr>
          </a:p>
          <a:p>
            <a:pPr>
              <a:lnSpc>
                <a:spcPct val="100000"/>
              </a:lnSpc>
              <a:defRPr/>
            </a:pPr>
            <a:r>
              <a:rPr lang="en-US" dirty="0">
                <a:ea typeface="ＭＳ Ｐゴシック" charset="0"/>
              </a:rPr>
              <a:t>CS162 combines things from many other areas of computer science:</a:t>
            </a:r>
          </a:p>
          <a:p>
            <a:pPr lvl="1">
              <a:lnSpc>
                <a:spcPct val="100000"/>
              </a:lnSpc>
              <a:defRPr/>
            </a:pPr>
            <a:r>
              <a:rPr lang="en-US" dirty="0">
                <a:ea typeface="ＭＳ Ｐゴシック" charset="0"/>
              </a:rPr>
              <a:t>Languages, data structures, hardware, and algorithms</a:t>
            </a:r>
          </a:p>
          <a:p>
            <a:pPr lvl="1">
              <a:lnSpc>
                <a:spcPct val="100000"/>
              </a:lnSpc>
              <a:buFontTx/>
              <a:buNone/>
              <a:defRPr/>
            </a:pPr>
            <a:r>
              <a:rPr lang="en-US" dirty="0">
                <a:ea typeface="ＭＳ Ｐゴシック" charset="0"/>
              </a:rPr>
              <a:t> </a:t>
            </a:r>
          </a:p>
        </p:txBody>
      </p:sp>
    </p:spTree>
    <p:custDataLst>
      <p:tags r:id="rId1"/>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dirty="0">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5" name="TextBox 31"/>
          <p:cNvSpPr txBox="1">
            <a:spLocks noChangeArrowheads="1"/>
          </p:cNvSpPr>
          <p:nvPr/>
        </p:nvSpPr>
        <p:spPr bwMode="auto">
          <a:xfrm>
            <a:off x="7086600" y="1331913"/>
            <a:ext cx="143821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106952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0" y="4532313"/>
            <a:ext cx="121058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830246" y="1143001"/>
            <a:ext cx="97975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1" y="1981201"/>
            <a:ext cx="91563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12415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8.1|28.1|91.2"/>
</p:tagLst>
</file>

<file path=ppt/tags/tag3.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4.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5.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62781</TotalTime>
  <Pages>60</Pages>
  <Words>4553</Words>
  <Application>Microsoft Office PowerPoint</Application>
  <PresentationFormat>Widescreen</PresentationFormat>
  <Paragraphs>1081</Paragraphs>
  <Slides>80</Slides>
  <Notes>14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94" baseType="lpstr">
      <vt:lpstr>ＭＳ Ｐゴシック</vt:lpstr>
      <vt:lpstr>Arial</vt:lpstr>
      <vt:lpstr>Comic Sans MS</vt:lpstr>
      <vt:lpstr>Consolas</vt:lpstr>
      <vt:lpstr>Courier New</vt:lpstr>
      <vt:lpstr>Gill Sans</vt:lpstr>
      <vt:lpstr>Gill Sans Light</vt:lpstr>
      <vt:lpstr>Helvetica</vt:lpstr>
      <vt:lpstr>Symbol</vt:lpstr>
      <vt:lpstr>Verdana</vt:lpstr>
      <vt:lpstr>Wingdings</vt:lpstr>
      <vt:lpstr>Office</vt:lpstr>
      <vt:lpstr>Image</vt:lpstr>
      <vt:lpstr>Chart</vt:lpstr>
      <vt:lpstr>CS162 Operating Systems and Systems Programming Lecture 1  What is an Operating System?</vt:lpstr>
      <vt:lpstr>Goals for Today</vt:lpstr>
      <vt:lpstr>Greatest Artifact of Human Civilization…</vt:lpstr>
      <vt:lpstr>Greatest Artifact of Human Civilization…</vt:lpstr>
      <vt:lpstr>Running Systems at Internet Scale</vt:lpstr>
      <vt:lpstr>Across Incredible Diversity</vt:lpstr>
      <vt:lpstr>And Range of Timescales</vt:lpstr>
      <vt:lpstr>Operating Systems are at the Heart of it All!</vt:lpstr>
      <vt:lpstr>Example: What’s in a Search Query?</vt:lpstr>
      <vt:lpstr>But: What is an operating system?</vt:lpstr>
      <vt:lpstr>What does an Operating System do?</vt:lpstr>
      <vt:lpstr>Definition of an Operating System</vt:lpstr>
      <vt:lpstr>One Definition of an Operating System</vt:lpstr>
      <vt:lpstr>Operating System</vt:lpstr>
      <vt:lpstr>Operating System</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For Example…</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What is an Operating System?</vt:lpstr>
      <vt:lpstr>Why take CS162?</vt:lpstr>
      <vt:lpstr>Who am I?  John Kubiatowicz (Prof “Kubi”)</vt:lpstr>
      <vt:lpstr>CS162 TAs: Sections TBA</vt:lpstr>
      <vt:lpstr>Enrollment</vt:lpstr>
      <vt:lpstr>Infrastructure, Textbook &amp; Readings</vt:lpstr>
      <vt:lpstr>Syllabus</vt:lpstr>
      <vt:lpstr>Learning by Doing</vt:lpstr>
      <vt:lpstr>Group Projects</vt:lpstr>
      <vt:lpstr>Getting started</vt:lpstr>
      <vt:lpstr>Preparing Yourself for this Class</vt:lpstr>
      <vt:lpstr>Grading (Tentative breakdown)</vt:lpstr>
      <vt:lpstr>Personal Integrity</vt:lpstr>
      <vt:lpstr>CS 162 Collaboration Policy</vt:lpstr>
      <vt:lpstr>Typical Lecture Format</vt:lpstr>
      <vt:lpstr>Lecture Goal</vt:lpstr>
      <vt:lpstr>What makes Operating Systems Exciting and Challenging?</vt:lpstr>
      <vt:lpstr>Societal Scale Information Systems (Or the “Internet of Things”?)</vt:lpstr>
      <vt:lpstr>Technology Trends: Moore’s Law</vt:lpstr>
      <vt:lpstr>Big Challenge: Slowdown in Joy’s law of Performance</vt:lpstr>
      <vt:lpstr>Another Challenge: Power Density</vt:lpstr>
      <vt:lpstr>ManyCore Chips: The future arrived in 2007</vt:lpstr>
      <vt:lpstr>But then Moore’s Law Ended…</vt:lpstr>
      <vt:lpstr>Storage Capacity is Still Growing!</vt:lpstr>
      <vt:lpstr>Society is Increasingly Connected…</vt:lpstr>
      <vt:lpstr>Network Capacity Still Increasing</vt:lpstr>
      <vt:lpstr>Not Only PCs connected to the Internet</vt:lpstr>
      <vt:lpstr>People-to-Computer Ratio Over Time</vt:lpstr>
      <vt:lpstr>What is an Operating System Again?</vt:lpstr>
      <vt:lpstr>Challenge: Complexity</vt:lpstr>
      <vt:lpstr>The World Is Parallel: Intel SkyLake (2017)</vt:lpstr>
      <vt:lpstr>HW Functionality comes with great complexity!</vt:lpstr>
      <vt:lpstr>Increasing Software Complexity</vt:lpstr>
      <vt:lpstr>Example: Some Mars Rover (“Pathfinder”) Requirements</vt:lpstr>
      <vt:lpstr>Questions</vt:lpstr>
      <vt:lpstr>OS Abstracts the Underlying Hardware</vt:lpstr>
      <vt:lpstr>OS Protects Processes and the Kernel</vt:lpstr>
      <vt:lpstr>Basic Tool: Dual-Mode Operation</vt:lpstr>
      <vt:lpstr>UNIX System Structure</vt:lpstr>
      <vt:lpstr>Virtualization: Execution Environments for Systems</vt:lpstr>
      <vt:lpstr>What is an Operating System,… Really?</vt:lpstr>
      <vt:lpstr>Operating System Definition (Cont.)</vt:lpstr>
      <vt:lpstr>“In conclusion…Operating Systems:”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kubitron</cp:lastModifiedBy>
  <cp:revision>601</cp:revision>
  <cp:lastPrinted>2022-01-18T01:58:33Z</cp:lastPrinted>
  <dcterms:created xsi:type="dcterms:W3CDTF">1995-08-12T11:37:26Z</dcterms:created>
  <dcterms:modified xsi:type="dcterms:W3CDTF">2023-01-17T07:51:15Z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